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2"/>
  </p:notesMasterIdLst>
  <p:sldIdLst>
    <p:sldId id="256" r:id="rId5"/>
    <p:sldId id="983" r:id="rId6"/>
    <p:sldId id="259" r:id="rId7"/>
    <p:sldId id="938" r:id="rId8"/>
    <p:sldId id="912" r:id="rId9"/>
    <p:sldId id="906" r:id="rId10"/>
    <p:sldId id="967" r:id="rId11"/>
    <p:sldId id="933" r:id="rId12"/>
    <p:sldId id="932" r:id="rId13"/>
    <p:sldId id="934" r:id="rId14"/>
    <p:sldId id="935" r:id="rId15"/>
    <p:sldId id="936" r:id="rId16"/>
    <p:sldId id="937" r:id="rId17"/>
    <p:sldId id="262" r:id="rId18"/>
    <p:sldId id="939" r:id="rId19"/>
    <p:sldId id="954" r:id="rId20"/>
    <p:sldId id="956" r:id="rId21"/>
    <p:sldId id="269" r:id="rId22"/>
    <p:sldId id="955" r:id="rId23"/>
    <p:sldId id="940" r:id="rId24"/>
    <p:sldId id="941" r:id="rId25"/>
    <p:sldId id="957" r:id="rId26"/>
    <p:sldId id="970" r:id="rId27"/>
    <p:sldId id="958" r:id="rId28"/>
    <p:sldId id="943" r:id="rId29"/>
    <p:sldId id="959" r:id="rId30"/>
    <p:sldId id="974" r:id="rId31"/>
    <p:sldId id="960" r:id="rId32"/>
    <p:sldId id="976" r:id="rId33"/>
    <p:sldId id="961" r:id="rId34"/>
    <p:sldId id="945" r:id="rId35"/>
    <p:sldId id="962" r:id="rId36"/>
    <p:sldId id="947" r:id="rId37"/>
    <p:sldId id="273" r:id="rId38"/>
    <p:sldId id="980" r:id="rId39"/>
    <p:sldId id="982" r:id="rId40"/>
    <p:sldId id="981" r:id="rId41"/>
    <p:sldId id="963" r:id="rId42"/>
    <p:sldId id="949" r:id="rId43"/>
    <p:sldId id="272" r:id="rId44"/>
    <p:sldId id="950" r:id="rId45"/>
    <p:sldId id="951" r:id="rId46"/>
    <p:sldId id="964" r:id="rId47"/>
    <p:sldId id="270" r:id="rId48"/>
    <p:sldId id="965" r:id="rId49"/>
    <p:sldId id="904" r:id="rId50"/>
    <p:sldId id="984" r:id="rId51"/>
  </p:sldIdLst>
  <p:sldSz cx="12192000" cy="6858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Ryan" initials="PR" lastIdx="6" clrIdx="0">
    <p:extLst>
      <p:ext uri="{19B8F6BF-5375-455C-9EA6-DF929625EA0E}">
        <p15:presenceInfo xmlns:p15="http://schemas.microsoft.com/office/powerpoint/2012/main" userId="S-1-5-21-910454413-946818564-1756996361-28131" providerId="AD"/>
      </p:ext>
    </p:extLst>
  </p:cmAuthor>
  <p:cmAuthor id="2" name="Mary Beth Caudill" initials="MBC" lastIdx="3" clrIdx="1">
    <p:extLst>
      <p:ext uri="{19B8F6BF-5375-455C-9EA6-DF929625EA0E}">
        <p15:presenceInfo xmlns:p15="http://schemas.microsoft.com/office/powerpoint/2012/main" userId="Mary Beth Caudill" providerId="None"/>
      </p:ext>
    </p:extLst>
  </p:cmAuthor>
  <p:cmAuthor id="3" name="Lynn Woosley" initials="LW" lastIdx="4" clrIdx="2">
    <p:extLst>
      <p:ext uri="{19B8F6BF-5375-455C-9EA6-DF929625EA0E}">
        <p15:presenceInfo xmlns:p15="http://schemas.microsoft.com/office/powerpoint/2012/main" userId="S-1-5-21-910454413-946818564-1756996361-20060" providerId="AD"/>
      </p:ext>
    </p:extLst>
  </p:cmAuthor>
  <p:cmAuthor id="4" name="Ellen Rose" initials="ER" lastIdx="4" clrIdx="3">
    <p:extLst>
      <p:ext uri="{19B8F6BF-5375-455C-9EA6-DF929625EA0E}">
        <p15:presenceInfo xmlns:p15="http://schemas.microsoft.com/office/powerpoint/2012/main" userId="S::ERose@treliant.com::1bb02e5e-47e2-42d2-bb32-15bcef402a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C63"/>
    <a:srgbClr val="CFB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4D2C4-EA89-47BA-806F-CDBADBC2412D}" v="8" dt="2023-06-08T14:34:50.792"/>
    <p1510:client id="{A2FD408D-C15E-41AA-9C2B-EB1A0FE9A5D7}" v="1" dt="2023-06-08T14:31:30.19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7446F-F697-4F19-9D34-0B84880772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02D2A1-5ACD-42BE-8565-AAC9505403E2}">
      <dgm:prSet phldrT="[Text]"/>
      <dgm:spPr>
        <a:solidFill>
          <a:srgbClr val="CFB070"/>
        </a:solidFill>
        <a:ln>
          <a:noFill/>
        </a:ln>
        <a:effectLst>
          <a:outerShdw blurRad="50800" dist="38100" dir="2700000" algn="tl" rotWithShape="0">
            <a:prstClr val="black">
              <a:alpha val="40000"/>
            </a:prstClr>
          </a:outerShdw>
        </a:effectLst>
      </dgm:spPr>
      <dgm:t>
        <a:bodyPr/>
        <a:lstStyle/>
        <a:p>
          <a:r>
            <a:rPr lang="en-US">
              <a:solidFill>
                <a:schemeClr val="tx1"/>
              </a:solidFill>
            </a:rPr>
            <a:t>Race</a:t>
          </a:r>
        </a:p>
      </dgm:t>
    </dgm:pt>
    <dgm:pt modelId="{E04C0913-2CF3-42D4-B41B-AC995FB8DE6A}" type="parTrans" cxnId="{7A05C404-C042-4AD8-BE88-239DAAB3334F}">
      <dgm:prSet/>
      <dgm:spPr/>
      <dgm:t>
        <a:bodyPr/>
        <a:lstStyle/>
        <a:p>
          <a:endParaRPr lang="en-US"/>
        </a:p>
      </dgm:t>
    </dgm:pt>
    <dgm:pt modelId="{2DF9A663-96C1-474B-AB97-D5EE541A22C2}" type="sibTrans" cxnId="{7A05C404-C042-4AD8-BE88-239DAAB3334F}">
      <dgm:prSet/>
      <dgm:spPr/>
      <dgm:t>
        <a:bodyPr/>
        <a:lstStyle/>
        <a:p>
          <a:endParaRPr lang="en-US"/>
        </a:p>
      </dgm:t>
    </dgm:pt>
    <dgm:pt modelId="{349F897C-8BD9-451D-A700-A8A0658AA087}">
      <dgm:prSet phldrT="[Text]"/>
      <dgm:spPr>
        <a:solidFill>
          <a:srgbClr val="CFB070"/>
        </a:solidFill>
        <a:ln>
          <a:noFill/>
        </a:ln>
        <a:effectLst>
          <a:outerShdw blurRad="50800" dist="38100" dir="2700000" algn="tl" rotWithShape="0">
            <a:prstClr val="black">
              <a:alpha val="40000"/>
            </a:prstClr>
          </a:outerShdw>
        </a:effectLst>
      </dgm:spPr>
      <dgm:t>
        <a:bodyPr/>
        <a:lstStyle/>
        <a:p>
          <a:r>
            <a:rPr lang="en-US">
              <a:solidFill>
                <a:schemeClr val="tx1"/>
              </a:solidFill>
            </a:rPr>
            <a:t>Age</a:t>
          </a:r>
        </a:p>
      </dgm:t>
    </dgm:pt>
    <dgm:pt modelId="{E5A2117A-9E54-4A95-BFB1-FBF8DB42F97C}" type="parTrans" cxnId="{85CDC7F9-7C86-44B0-B1F4-4D71E4BEE5E5}">
      <dgm:prSet/>
      <dgm:spPr/>
      <dgm:t>
        <a:bodyPr/>
        <a:lstStyle/>
        <a:p>
          <a:endParaRPr lang="en-US"/>
        </a:p>
      </dgm:t>
    </dgm:pt>
    <dgm:pt modelId="{49E5934D-1659-4D73-96D3-DC1A0ADA7992}" type="sibTrans" cxnId="{85CDC7F9-7C86-44B0-B1F4-4D71E4BEE5E5}">
      <dgm:prSet/>
      <dgm:spPr/>
      <dgm:t>
        <a:bodyPr/>
        <a:lstStyle/>
        <a:p>
          <a:endParaRPr lang="en-US"/>
        </a:p>
      </dgm:t>
    </dgm:pt>
    <dgm:pt modelId="{BE9E5FA2-2D81-445C-9338-0F455BD4CFE1}">
      <dgm:prSet phldrT="[Text]"/>
      <dgm:spPr>
        <a:solidFill>
          <a:srgbClr val="CFB070"/>
        </a:solidFill>
        <a:ln>
          <a:noFill/>
        </a:ln>
        <a:effectLst>
          <a:outerShdw blurRad="50800" dist="38100" dir="2700000" algn="tl" rotWithShape="0">
            <a:prstClr val="black">
              <a:alpha val="40000"/>
            </a:prstClr>
          </a:outerShdw>
        </a:effectLst>
      </dgm:spPr>
      <dgm:t>
        <a:bodyPr/>
        <a:lstStyle/>
        <a:p>
          <a:r>
            <a:rPr lang="en-US">
              <a:solidFill>
                <a:schemeClr val="tx1"/>
              </a:solidFill>
            </a:rPr>
            <a:t>Gender/Sex</a:t>
          </a:r>
        </a:p>
      </dgm:t>
    </dgm:pt>
    <dgm:pt modelId="{CC47515E-9642-40CF-91B4-728A5B6DB121}" type="parTrans" cxnId="{15437B96-7AB4-4814-8206-D1516D3BB5C3}">
      <dgm:prSet/>
      <dgm:spPr/>
      <dgm:t>
        <a:bodyPr/>
        <a:lstStyle/>
        <a:p>
          <a:endParaRPr lang="en-US"/>
        </a:p>
      </dgm:t>
    </dgm:pt>
    <dgm:pt modelId="{E9C489EE-3D74-4AB3-B1CE-B6D627169802}" type="sibTrans" cxnId="{15437B96-7AB4-4814-8206-D1516D3BB5C3}">
      <dgm:prSet/>
      <dgm:spPr/>
      <dgm:t>
        <a:bodyPr/>
        <a:lstStyle/>
        <a:p>
          <a:endParaRPr lang="en-US"/>
        </a:p>
      </dgm:t>
    </dgm:pt>
    <dgm:pt modelId="{1F678A91-A032-4BF2-B864-FBE53B88A4DA}">
      <dgm:prSet phldrT="[Text]"/>
      <dgm:spPr>
        <a:solidFill>
          <a:srgbClr val="CFB070"/>
        </a:solidFill>
        <a:ln>
          <a:noFill/>
        </a:ln>
        <a:effectLst>
          <a:outerShdw blurRad="50800" dist="38100" dir="2700000" algn="tl" rotWithShape="0">
            <a:prstClr val="black">
              <a:alpha val="40000"/>
            </a:prstClr>
          </a:outerShdw>
        </a:effectLst>
      </dgm:spPr>
      <dgm:t>
        <a:bodyPr/>
        <a:lstStyle/>
        <a:p>
          <a:r>
            <a:rPr lang="en-US">
              <a:solidFill>
                <a:schemeClr val="tx1"/>
              </a:solidFill>
            </a:rPr>
            <a:t>MMCT/MHT/MBT</a:t>
          </a:r>
        </a:p>
      </dgm:t>
    </dgm:pt>
    <dgm:pt modelId="{497F8EFA-817D-4C56-9184-2B86D48D0BAE}" type="parTrans" cxnId="{B43A90B6-7D32-4DC9-96CD-1AFF5D452C48}">
      <dgm:prSet/>
      <dgm:spPr/>
      <dgm:t>
        <a:bodyPr/>
        <a:lstStyle/>
        <a:p>
          <a:endParaRPr lang="en-US"/>
        </a:p>
      </dgm:t>
    </dgm:pt>
    <dgm:pt modelId="{34C4F663-93A6-4432-A2E2-8E58992DCFCC}" type="sibTrans" cxnId="{B43A90B6-7D32-4DC9-96CD-1AFF5D452C48}">
      <dgm:prSet/>
      <dgm:spPr/>
      <dgm:t>
        <a:bodyPr/>
        <a:lstStyle/>
        <a:p>
          <a:endParaRPr lang="en-US"/>
        </a:p>
      </dgm:t>
    </dgm:pt>
    <dgm:pt modelId="{A1EF2958-7D19-425D-AB73-3D78113099BE}">
      <dgm:prSet phldrT="[Text]"/>
      <dgm:spPr>
        <a:solidFill>
          <a:srgbClr val="CFB070"/>
        </a:solidFill>
        <a:ln>
          <a:noFill/>
        </a:ln>
        <a:effectLst>
          <a:outerShdw blurRad="50800" dist="38100" dir="2700000" algn="tl" rotWithShape="0">
            <a:prstClr val="black">
              <a:alpha val="40000"/>
            </a:prstClr>
          </a:outerShdw>
        </a:effectLst>
      </dgm:spPr>
      <dgm:t>
        <a:bodyPr/>
        <a:lstStyle/>
        <a:p>
          <a:r>
            <a:rPr lang="en-US">
              <a:solidFill>
                <a:schemeClr val="tx1"/>
              </a:solidFill>
            </a:rPr>
            <a:t>Ethnicity</a:t>
          </a:r>
        </a:p>
      </dgm:t>
    </dgm:pt>
    <dgm:pt modelId="{2EF37CAD-E107-4F0C-B94D-F13BCAAEBA68}" type="parTrans" cxnId="{4E0BC1D7-90E4-4CAA-BB32-183412DC43C7}">
      <dgm:prSet/>
      <dgm:spPr/>
      <dgm:t>
        <a:bodyPr/>
        <a:lstStyle/>
        <a:p>
          <a:endParaRPr lang="en-US"/>
        </a:p>
      </dgm:t>
    </dgm:pt>
    <dgm:pt modelId="{BB8E7A67-4998-4998-8817-A446BB292E62}" type="sibTrans" cxnId="{4E0BC1D7-90E4-4CAA-BB32-183412DC43C7}">
      <dgm:prSet/>
      <dgm:spPr/>
      <dgm:t>
        <a:bodyPr/>
        <a:lstStyle/>
        <a:p>
          <a:endParaRPr lang="en-US"/>
        </a:p>
      </dgm:t>
    </dgm:pt>
    <dgm:pt modelId="{8D035167-A647-41B1-91B9-BAE0C9843D0E}" type="pres">
      <dgm:prSet presAssocID="{5337446F-F697-4F19-9D34-0B84880772F8}" presName="diagram" presStyleCnt="0">
        <dgm:presLayoutVars>
          <dgm:dir/>
          <dgm:resizeHandles val="exact"/>
        </dgm:presLayoutVars>
      </dgm:prSet>
      <dgm:spPr/>
    </dgm:pt>
    <dgm:pt modelId="{31358895-C96B-4614-850A-F8816A5FDB2A}" type="pres">
      <dgm:prSet presAssocID="{7F02D2A1-5ACD-42BE-8565-AAC9505403E2}" presName="node" presStyleLbl="node1" presStyleIdx="0" presStyleCnt="5">
        <dgm:presLayoutVars>
          <dgm:bulletEnabled val="1"/>
        </dgm:presLayoutVars>
      </dgm:prSet>
      <dgm:spPr/>
    </dgm:pt>
    <dgm:pt modelId="{6BAF1C14-8D64-4E8F-980B-1F01BBC507EE}" type="pres">
      <dgm:prSet presAssocID="{2DF9A663-96C1-474B-AB97-D5EE541A22C2}" presName="sibTrans" presStyleCnt="0"/>
      <dgm:spPr/>
    </dgm:pt>
    <dgm:pt modelId="{0C3B3087-E049-44B4-968D-0F17B7C4CD8E}" type="pres">
      <dgm:prSet presAssocID="{A1EF2958-7D19-425D-AB73-3D78113099BE}" presName="node" presStyleLbl="node1" presStyleIdx="1" presStyleCnt="5">
        <dgm:presLayoutVars>
          <dgm:bulletEnabled val="1"/>
        </dgm:presLayoutVars>
      </dgm:prSet>
      <dgm:spPr/>
    </dgm:pt>
    <dgm:pt modelId="{9E769B7C-4B51-4273-AD6E-961FA06453EC}" type="pres">
      <dgm:prSet presAssocID="{BB8E7A67-4998-4998-8817-A446BB292E62}" presName="sibTrans" presStyleCnt="0"/>
      <dgm:spPr/>
    </dgm:pt>
    <dgm:pt modelId="{4E7CA987-2DB7-4309-9CBE-158F7CA01EA0}" type="pres">
      <dgm:prSet presAssocID="{349F897C-8BD9-451D-A700-A8A0658AA087}" presName="node" presStyleLbl="node1" presStyleIdx="2" presStyleCnt="5">
        <dgm:presLayoutVars>
          <dgm:bulletEnabled val="1"/>
        </dgm:presLayoutVars>
      </dgm:prSet>
      <dgm:spPr/>
    </dgm:pt>
    <dgm:pt modelId="{7D5C883E-AEE2-4E4A-979A-814CF42E0A17}" type="pres">
      <dgm:prSet presAssocID="{49E5934D-1659-4D73-96D3-DC1A0ADA7992}" presName="sibTrans" presStyleCnt="0"/>
      <dgm:spPr/>
    </dgm:pt>
    <dgm:pt modelId="{05A748EC-8B7B-4AD8-88D2-FCF0209D2DAA}" type="pres">
      <dgm:prSet presAssocID="{BE9E5FA2-2D81-445C-9338-0F455BD4CFE1}" presName="node" presStyleLbl="node1" presStyleIdx="3" presStyleCnt="5">
        <dgm:presLayoutVars>
          <dgm:bulletEnabled val="1"/>
        </dgm:presLayoutVars>
      </dgm:prSet>
      <dgm:spPr/>
    </dgm:pt>
    <dgm:pt modelId="{D93CCAAB-AC7A-4A25-909B-A99745876AB2}" type="pres">
      <dgm:prSet presAssocID="{E9C489EE-3D74-4AB3-B1CE-B6D627169802}" presName="sibTrans" presStyleCnt="0"/>
      <dgm:spPr/>
    </dgm:pt>
    <dgm:pt modelId="{48896291-A237-44F3-A9E0-87AE9A349602}" type="pres">
      <dgm:prSet presAssocID="{1F678A91-A032-4BF2-B864-FBE53B88A4DA}" presName="node" presStyleLbl="node1" presStyleIdx="4" presStyleCnt="5">
        <dgm:presLayoutVars>
          <dgm:bulletEnabled val="1"/>
        </dgm:presLayoutVars>
      </dgm:prSet>
      <dgm:spPr/>
    </dgm:pt>
  </dgm:ptLst>
  <dgm:cxnLst>
    <dgm:cxn modelId="{7A05C404-C042-4AD8-BE88-239DAAB3334F}" srcId="{5337446F-F697-4F19-9D34-0B84880772F8}" destId="{7F02D2A1-5ACD-42BE-8565-AAC9505403E2}" srcOrd="0" destOrd="0" parTransId="{E04C0913-2CF3-42D4-B41B-AC995FB8DE6A}" sibTransId="{2DF9A663-96C1-474B-AB97-D5EE541A22C2}"/>
    <dgm:cxn modelId="{F41B131E-C8A3-470E-9722-7F1530EEA6D3}" type="presOf" srcId="{A1EF2958-7D19-425D-AB73-3D78113099BE}" destId="{0C3B3087-E049-44B4-968D-0F17B7C4CD8E}" srcOrd="0" destOrd="0" presId="urn:microsoft.com/office/officeart/2005/8/layout/default"/>
    <dgm:cxn modelId="{4091CE5C-91AC-4EB4-948D-8A557739E49D}" type="presOf" srcId="{1F678A91-A032-4BF2-B864-FBE53B88A4DA}" destId="{48896291-A237-44F3-A9E0-87AE9A349602}" srcOrd="0" destOrd="0" presId="urn:microsoft.com/office/officeart/2005/8/layout/default"/>
    <dgm:cxn modelId="{0C9D6B6B-9DE3-40CE-9DEA-252A49A30736}" type="presOf" srcId="{5337446F-F697-4F19-9D34-0B84880772F8}" destId="{8D035167-A647-41B1-91B9-BAE0C9843D0E}" srcOrd="0" destOrd="0" presId="urn:microsoft.com/office/officeart/2005/8/layout/default"/>
    <dgm:cxn modelId="{15437B96-7AB4-4814-8206-D1516D3BB5C3}" srcId="{5337446F-F697-4F19-9D34-0B84880772F8}" destId="{BE9E5FA2-2D81-445C-9338-0F455BD4CFE1}" srcOrd="3" destOrd="0" parTransId="{CC47515E-9642-40CF-91B4-728A5B6DB121}" sibTransId="{E9C489EE-3D74-4AB3-B1CE-B6D627169802}"/>
    <dgm:cxn modelId="{1B689D9A-A65B-4A45-8868-7766BF17BB31}" type="presOf" srcId="{349F897C-8BD9-451D-A700-A8A0658AA087}" destId="{4E7CA987-2DB7-4309-9CBE-158F7CA01EA0}" srcOrd="0" destOrd="0" presId="urn:microsoft.com/office/officeart/2005/8/layout/default"/>
    <dgm:cxn modelId="{BC82F2B1-B559-442C-804C-5F288D798391}" type="presOf" srcId="{7F02D2A1-5ACD-42BE-8565-AAC9505403E2}" destId="{31358895-C96B-4614-850A-F8816A5FDB2A}" srcOrd="0" destOrd="0" presId="urn:microsoft.com/office/officeart/2005/8/layout/default"/>
    <dgm:cxn modelId="{B43A90B6-7D32-4DC9-96CD-1AFF5D452C48}" srcId="{5337446F-F697-4F19-9D34-0B84880772F8}" destId="{1F678A91-A032-4BF2-B864-FBE53B88A4DA}" srcOrd="4" destOrd="0" parTransId="{497F8EFA-817D-4C56-9184-2B86D48D0BAE}" sibTransId="{34C4F663-93A6-4432-A2E2-8E58992DCFCC}"/>
    <dgm:cxn modelId="{4E0BC1D7-90E4-4CAA-BB32-183412DC43C7}" srcId="{5337446F-F697-4F19-9D34-0B84880772F8}" destId="{A1EF2958-7D19-425D-AB73-3D78113099BE}" srcOrd="1" destOrd="0" parTransId="{2EF37CAD-E107-4F0C-B94D-F13BCAAEBA68}" sibTransId="{BB8E7A67-4998-4998-8817-A446BB292E62}"/>
    <dgm:cxn modelId="{97EE18DD-A59B-46DF-BE0B-AF681E7AB025}" type="presOf" srcId="{BE9E5FA2-2D81-445C-9338-0F455BD4CFE1}" destId="{05A748EC-8B7B-4AD8-88D2-FCF0209D2DAA}" srcOrd="0" destOrd="0" presId="urn:microsoft.com/office/officeart/2005/8/layout/default"/>
    <dgm:cxn modelId="{85CDC7F9-7C86-44B0-B1F4-4D71E4BEE5E5}" srcId="{5337446F-F697-4F19-9D34-0B84880772F8}" destId="{349F897C-8BD9-451D-A700-A8A0658AA087}" srcOrd="2" destOrd="0" parTransId="{E5A2117A-9E54-4A95-BFB1-FBF8DB42F97C}" sibTransId="{49E5934D-1659-4D73-96D3-DC1A0ADA7992}"/>
    <dgm:cxn modelId="{73B93D82-838A-417E-B249-D3168ACD4117}" type="presParOf" srcId="{8D035167-A647-41B1-91B9-BAE0C9843D0E}" destId="{31358895-C96B-4614-850A-F8816A5FDB2A}" srcOrd="0" destOrd="0" presId="urn:microsoft.com/office/officeart/2005/8/layout/default"/>
    <dgm:cxn modelId="{D8DE5B5C-6C3B-4EE7-8699-24B8FF8DDD5F}" type="presParOf" srcId="{8D035167-A647-41B1-91B9-BAE0C9843D0E}" destId="{6BAF1C14-8D64-4E8F-980B-1F01BBC507EE}" srcOrd="1" destOrd="0" presId="urn:microsoft.com/office/officeart/2005/8/layout/default"/>
    <dgm:cxn modelId="{9005FA50-756A-4B92-A82B-0BDD6042BBF2}" type="presParOf" srcId="{8D035167-A647-41B1-91B9-BAE0C9843D0E}" destId="{0C3B3087-E049-44B4-968D-0F17B7C4CD8E}" srcOrd="2" destOrd="0" presId="urn:microsoft.com/office/officeart/2005/8/layout/default"/>
    <dgm:cxn modelId="{58928126-21F4-4BAB-AFD1-F167EB8923F0}" type="presParOf" srcId="{8D035167-A647-41B1-91B9-BAE0C9843D0E}" destId="{9E769B7C-4B51-4273-AD6E-961FA06453EC}" srcOrd="3" destOrd="0" presId="urn:microsoft.com/office/officeart/2005/8/layout/default"/>
    <dgm:cxn modelId="{CD5B71C4-D9F2-49D5-8AA2-AED5AFAF1A34}" type="presParOf" srcId="{8D035167-A647-41B1-91B9-BAE0C9843D0E}" destId="{4E7CA987-2DB7-4309-9CBE-158F7CA01EA0}" srcOrd="4" destOrd="0" presId="urn:microsoft.com/office/officeart/2005/8/layout/default"/>
    <dgm:cxn modelId="{6A271EF9-7CB2-425B-81DC-825A34AF1659}" type="presParOf" srcId="{8D035167-A647-41B1-91B9-BAE0C9843D0E}" destId="{7D5C883E-AEE2-4E4A-979A-814CF42E0A17}" srcOrd="5" destOrd="0" presId="urn:microsoft.com/office/officeart/2005/8/layout/default"/>
    <dgm:cxn modelId="{05F5D310-4ED0-4A32-9C07-80B0F89463D2}" type="presParOf" srcId="{8D035167-A647-41B1-91B9-BAE0C9843D0E}" destId="{05A748EC-8B7B-4AD8-88D2-FCF0209D2DAA}" srcOrd="6" destOrd="0" presId="urn:microsoft.com/office/officeart/2005/8/layout/default"/>
    <dgm:cxn modelId="{BB61E1ED-BEDE-4757-B716-03140E321426}" type="presParOf" srcId="{8D035167-A647-41B1-91B9-BAE0C9843D0E}" destId="{D93CCAAB-AC7A-4A25-909B-A99745876AB2}" srcOrd="7" destOrd="0" presId="urn:microsoft.com/office/officeart/2005/8/layout/default"/>
    <dgm:cxn modelId="{C26035C7-4315-4795-9AEF-C5F3D0C7C2F4}" type="presParOf" srcId="{8D035167-A647-41B1-91B9-BAE0C9843D0E}" destId="{48896291-A237-44F3-A9E0-87AE9A349602}"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7446F-F697-4F19-9D34-0B84880772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02D2A1-5ACD-42BE-8565-AAC9505403E2}">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Race</a:t>
          </a:r>
        </a:p>
      </dgm:t>
    </dgm:pt>
    <dgm:pt modelId="{E04C0913-2CF3-42D4-B41B-AC995FB8DE6A}" type="parTrans" cxnId="{7A05C404-C042-4AD8-BE88-239DAAB3334F}">
      <dgm:prSet/>
      <dgm:spPr/>
      <dgm:t>
        <a:bodyPr/>
        <a:lstStyle/>
        <a:p>
          <a:endParaRPr lang="en-US"/>
        </a:p>
      </dgm:t>
    </dgm:pt>
    <dgm:pt modelId="{2DF9A663-96C1-474B-AB97-D5EE541A22C2}" type="sibTrans" cxnId="{7A05C404-C042-4AD8-BE88-239DAAB3334F}">
      <dgm:prSet/>
      <dgm:spPr/>
      <dgm:t>
        <a:bodyPr/>
        <a:lstStyle/>
        <a:p>
          <a:endParaRPr lang="en-US"/>
        </a:p>
      </dgm:t>
    </dgm:pt>
    <dgm:pt modelId="{349F897C-8BD9-451D-A700-A8A0658AA087}">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Age</a:t>
          </a:r>
        </a:p>
      </dgm:t>
    </dgm:pt>
    <dgm:pt modelId="{E5A2117A-9E54-4A95-BFB1-FBF8DB42F97C}" type="parTrans" cxnId="{85CDC7F9-7C86-44B0-B1F4-4D71E4BEE5E5}">
      <dgm:prSet/>
      <dgm:spPr/>
      <dgm:t>
        <a:bodyPr/>
        <a:lstStyle/>
        <a:p>
          <a:endParaRPr lang="en-US"/>
        </a:p>
      </dgm:t>
    </dgm:pt>
    <dgm:pt modelId="{49E5934D-1659-4D73-96D3-DC1A0ADA7992}" type="sibTrans" cxnId="{85CDC7F9-7C86-44B0-B1F4-4D71E4BEE5E5}">
      <dgm:prSet/>
      <dgm:spPr/>
      <dgm:t>
        <a:bodyPr/>
        <a:lstStyle/>
        <a:p>
          <a:endParaRPr lang="en-US"/>
        </a:p>
      </dgm:t>
    </dgm:pt>
    <dgm:pt modelId="{BE9E5FA2-2D81-445C-9338-0F455BD4CFE1}">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Gender/Sex</a:t>
          </a:r>
        </a:p>
      </dgm:t>
    </dgm:pt>
    <dgm:pt modelId="{CC47515E-9642-40CF-91B4-728A5B6DB121}" type="parTrans" cxnId="{15437B96-7AB4-4814-8206-D1516D3BB5C3}">
      <dgm:prSet/>
      <dgm:spPr/>
      <dgm:t>
        <a:bodyPr/>
        <a:lstStyle/>
        <a:p>
          <a:endParaRPr lang="en-US"/>
        </a:p>
      </dgm:t>
    </dgm:pt>
    <dgm:pt modelId="{E9C489EE-3D74-4AB3-B1CE-B6D627169802}" type="sibTrans" cxnId="{15437B96-7AB4-4814-8206-D1516D3BB5C3}">
      <dgm:prSet/>
      <dgm:spPr/>
      <dgm:t>
        <a:bodyPr/>
        <a:lstStyle/>
        <a:p>
          <a:endParaRPr lang="en-US"/>
        </a:p>
      </dgm:t>
    </dgm:pt>
    <dgm:pt modelId="{1F678A91-A032-4BF2-B864-FBE53B88A4DA}">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MMCT/MHT/MBT</a:t>
          </a:r>
        </a:p>
      </dgm:t>
    </dgm:pt>
    <dgm:pt modelId="{497F8EFA-817D-4C56-9184-2B86D48D0BAE}" type="parTrans" cxnId="{B43A90B6-7D32-4DC9-96CD-1AFF5D452C48}">
      <dgm:prSet/>
      <dgm:spPr/>
      <dgm:t>
        <a:bodyPr/>
        <a:lstStyle/>
        <a:p>
          <a:endParaRPr lang="en-US"/>
        </a:p>
      </dgm:t>
    </dgm:pt>
    <dgm:pt modelId="{34C4F663-93A6-4432-A2E2-8E58992DCFCC}" type="sibTrans" cxnId="{B43A90B6-7D32-4DC9-96CD-1AFF5D452C48}">
      <dgm:prSet/>
      <dgm:spPr/>
      <dgm:t>
        <a:bodyPr/>
        <a:lstStyle/>
        <a:p>
          <a:endParaRPr lang="en-US"/>
        </a:p>
      </dgm:t>
    </dgm:pt>
    <dgm:pt modelId="{A1EF2958-7D19-425D-AB73-3D78113099BE}">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Ethnicity</a:t>
          </a:r>
        </a:p>
      </dgm:t>
    </dgm:pt>
    <dgm:pt modelId="{2EF37CAD-E107-4F0C-B94D-F13BCAAEBA68}" type="parTrans" cxnId="{4E0BC1D7-90E4-4CAA-BB32-183412DC43C7}">
      <dgm:prSet/>
      <dgm:spPr/>
      <dgm:t>
        <a:bodyPr/>
        <a:lstStyle/>
        <a:p>
          <a:endParaRPr lang="en-US"/>
        </a:p>
      </dgm:t>
    </dgm:pt>
    <dgm:pt modelId="{BB8E7A67-4998-4998-8817-A446BB292E62}" type="sibTrans" cxnId="{4E0BC1D7-90E4-4CAA-BB32-183412DC43C7}">
      <dgm:prSet/>
      <dgm:spPr/>
      <dgm:t>
        <a:bodyPr/>
        <a:lstStyle/>
        <a:p>
          <a:endParaRPr lang="en-US"/>
        </a:p>
      </dgm:t>
    </dgm:pt>
    <dgm:pt modelId="{A7C7933E-D237-497B-8FB5-282855B06B3D}">
      <dgm:prSet phldrT="[Text]"/>
      <dgm: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dgm:spPr>
      <dgm:t>
        <a:bodyPr/>
        <a:lstStyle/>
        <a:p>
          <a:r>
            <a:rPr lang="en-US">
              <a:solidFill>
                <a:schemeClr val="tx1"/>
              </a:solidFill>
            </a:rPr>
            <a:t>Women-Owned</a:t>
          </a:r>
        </a:p>
      </dgm:t>
    </dgm:pt>
    <dgm:pt modelId="{DCAE17EC-8049-44A3-8EE8-C57FED79BFB6}" type="parTrans" cxnId="{9972646E-4310-41EF-A6AB-58C83DEA18AD}">
      <dgm:prSet/>
      <dgm:spPr/>
      <dgm:t>
        <a:bodyPr/>
        <a:lstStyle/>
        <a:p>
          <a:endParaRPr lang="en-US"/>
        </a:p>
      </dgm:t>
    </dgm:pt>
    <dgm:pt modelId="{1D7B0589-6DFE-430E-BF24-833456310A05}" type="sibTrans" cxnId="{9972646E-4310-41EF-A6AB-58C83DEA18AD}">
      <dgm:prSet/>
      <dgm:spPr/>
      <dgm:t>
        <a:bodyPr/>
        <a:lstStyle/>
        <a:p>
          <a:endParaRPr lang="en-US"/>
        </a:p>
      </dgm:t>
    </dgm:pt>
    <dgm:pt modelId="{6B9180AD-01B6-498A-B6E1-A6CFCA319526}">
      <dgm:prSet phldrT="[Text]"/>
      <dgm: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dgm:spPr>
      <dgm:t>
        <a:bodyPr/>
        <a:lstStyle/>
        <a:p>
          <a:r>
            <a:rPr lang="en-US">
              <a:solidFill>
                <a:schemeClr val="tx1"/>
              </a:solidFill>
            </a:rPr>
            <a:t>Minority-Owned</a:t>
          </a:r>
        </a:p>
      </dgm:t>
    </dgm:pt>
    <dgm:pt modelId="{CB7C9ABB-50E0-41E9-A88C-2640F6564C77}" type="parTrans" cxnId="{E52790AB-F81A-4FFA-96D8-2BAFBB88577D}">
      <dgm:prSet/>
      <dgm:spPr/>
      <dgm:t>
        <a:bodyPr/>
        <a:lstStyle/>
        <a:p>
          <a:endParaRPr lang="en-US"/>
        </a:p>
      </dgm:t>
    </dgm:pt>
    <dgm:pt modelId="{E9860656-BC75-437B-9F18-F86012A21CB2}" type="sibTrans" cxnId="{E52790AB-F81A-4FFA-96D8-2BAFBB88577D}">
      <dgm:prSet/>
      <dgm:spPr/>
      <dgm:t>
        <a:bodyPr/>
        <a:lstStyle/>
        <a:p>
          <a:endParaRPr lang="en-US"/>
        </a:p>
      </dgm:t>
    </dgm:pt>
    <dgm:pt modelId="{CF91C14E-7D10-4BB2-91CC-274818107379}">
      <dgm:prSet phldrT="[Text]"/>
      <dgm: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dgm:spPr>
      <dgm:t>
        <a:bodyPr/>
        <a:lstStyle/>
        <a:p>
          <a:r>
            <a:rPr lang="en-US">
              <a:solidFill>
                <a:schemeClr val="tx1"/>
              </a:solidFill>
            </a:rPr>
            <a:t>LGBTQI+ Owned</a:t>
          </a:r>
        </a:p>
      </dgm:t>
    </dgm:pt>
    <dgm:pt modelId="{B4626A5F-EA39-464F-B344-5ADC23E87C3B}" type="parTrans" cxnId="{5ABBBF72-AE22-4A36-B4DB-DA68E1F5265C}">
      <dgm:prSet/>
      <dgm:spPr/>
      <dgm:t>
        <a:bodyPr/>
        <a:lstStyle/>
        <a:p>
          <a:endParaRPr lang="en-US"/>
        </a:p>
      </dgm:t>
    </dgm:pt>
    <dgm:pt modelId="{8D1A1B6E-D352-4DC9-8A5F-463BAFE9EE99}" type="sibTrans" cxnId="{5ABBBF72-AE22-4A36-B4DB-DA68E1F5265C}">
      <dgm:prSet/>
      <dgm:spPr/>
      <dgm:t>
        <a:bodyPr/>
        <a:lstStyle/>
        <a:p>
          <a:endParaRPr lang="en-US"/>
        </a:p>
      </dgm:t>
    </dgm:pt>
    <dgm:pt modelId="{8D035167-A647-41B1-91B9-BAE0C9843D0E}" type="pres">
      <dgm:prSet presAssocID="{5337446F-F697-4F19-9D34-0B84880772F8}" presName="diagram" presStyleCnt="0">
        <dgm:presLayoutVars>
          <dgm:dir/>
          <dgm:resizeHandles val="exact"/>
        </dgm:presLayoutVars>
      </dgm:prSet>
      <dgm:spPr/>
    </dgm:pt>
    <dgm:pt modelId="{31358895-C96B-4614-850A-F8816A5FDB2A}" type="pres">
      <dgm:prSet presAssocID="{7F02D2A1-5ACD-42BE-8565-AAC9505403E2}" presName="node" presStyleLbl="node1" presStyleIdx="0" presStyleCnt="8">
        <dgm:presLayoutVars>
          <dgm:bulletEnabled val="1"/>
        </dgm:presLayoutVars>
      </dgm:prSet>
      <dgm:spPr/>
    </dgm:pt>
    <dgm:pt modelId="{6BAF1C14-8D64-4E8F-980B-1F01BBC507EE}" type="pres">
      <dgm:prSet presAssocID="{2DF9A663-96C1-474B-AB97-D5EE541A22C2}" presName="sibTrans" presStyleCnt="0"/>
      <dgm:spPr/>
    </dgm:pt>
    <dgm:pt modelId="{0C3B3087-E049-44B4-968D-0F17B7C4CD8E}" type="pres">
      <dgm:prSet presAssocID="{A1EF2958-7D19-425D-AB73-3D78113099BE}" presName="node" presStyleLbl="node1" presStyleIdx="1" presStyleCnt="8">
        <dgm:presLayoutVars>
          <dgm:bulletEnabled val="1"/>
        </dgm:presLayoutVars>
      </dgm:prSet>
      <dgm:spPr/>
    </dgm:pt>
    <dgm:pt modelId="{9E769B7C-4B51-4273-AD6E-961FA06453EC}" type="pres">
      <dgm:prSet presAssocID="{BB8E7A67-4998-4998-8817-A446BB292E62}" presName="sibTrans" presStyleCnt="0"/>
      <dgm:spPr/>
    </dgm:pt>
    <dgm:pt modelId="{4E7CA987-2DB7-4309-9CBE-158F7CA01EA0}" type="pres">
      <dgm:prSet presAssocID="{349F897C-8BD9-451D-A700-A8A0658AA087}" presName="node" presStyleLbl="node1" presStyleIdx="2" presStyleCnt="8">
        <dgm:presLayoutVars>
          <dgm:bulletEnabled val="1"/>
        </dgm:presLayoutVars>
      </dgm:prSet>
      <dgm:spPr/>
    </dgm:pt>
    <dgm:pt modelId="{7D5C883E-AEE2-4E4A-979A-814CF42E0A17}" type="pres">
      <dgm:prSet presAssocID="{49E5934D-1659-4D73-96D3-DC1A0ADA7992}" presName="sibTrans" presStyleCnt="0"/>
      <dgm:spPr/>
    </dgm:pt>
    <dgm:pt modelId="{05A748EC-8B7B-4AD8-88D2-FCF0209D2DAA}" type="pres">
      <dgm:prSet presAssocID="{BE9E5FA2-2D81-445C-9338-0F455BD4CFE1}" presName="node" presStyleLbl="node1" presStyleIdx="3" presStyleCnt="8">
        <dgm:presLayoutVars>
          <dgm:bulletEnabled val="1"/>
        </dgm:presLayoutVars>
      </dgm:prSet>
      <dgm:spPr/>
    </dgm:pt>
    <dgm:pt modelId="{D93CCAAB-AC7A-4A25-909B-A99745876AB2}" type="pres">
      <dgm:prSet presAssocID="{E9C489EE-3D74-4AB3-B1CE-B6D627169802}" presName="sibTrans" presStyleCnt="0"/>
      <dgm:spPr/>
    </dgm:pt>
    <dgm:pt modelId="{48896291-A237-44F3-A9E0-87AE9A349602}" type="pres">
      <dgm:prSet presAssocID="{1F678A91-A032-4BF2-B864-FBE53B88A4DA}" presName="node" presStyleLbl="node1" presStyleIdx="4" presStyleCnt="8">
        <dgm:presLayoutVars>
          <dgm:bulletEnabled val="1"/>
        </dgm:presLayoutVars>
      </dgm:prSet>
      <dgm:spPr/>
    </dgm:pt>
    <dgm:pt modelId="{55BCE157-90BD-4FC2-943C-E04020FA9551}" type="pres">
      <dgm:prSet presAssocID="{34C4F663-93A6-4432-A2E2-8E58992DCFCC}" presName="sibTrans" presStyleCnt="0"/>
      <dgm:spPr/>
    </dgm:pt>
    <dgm:pt modelId="{81CE0192-BB12-4F1D-AC70-1D729C8E2A4B}" type="pres">
      <dgm:prSet presAssocID="{A7C7933E-D237-497B-8FB5-282855B06B3D}" presName="node" presStyleLbl="node1" presStyleIdx="5" presStyleCnt="8">
        <dgm:presLayoutVars>
          <dgm:bulletEnabled val="1"/>
        </dgm:presLayoutVars>
      </dgm:prSet>
      <dgm:spPr/>
    </dgm:pt>
    <dgm:pt modelId="{06F4F436-A8BF-4815-B2CA-12A477FC8315}" type="pres">
      <dgm:prSet presAssocID="{1D7B0589-6DFE-430E-BF24-833456310A05}" presName="sibTrans" presStyleCnt="0"/>
      <dgm:spPr/>
    </dgm:pt>
    <dgm:pt modelId="{C86A42D4-0842-4898-9734-98353AB76120}" type="pres">
      <dgm:prSet presAssocID="{6B9180AD-01B6-498A-B6E1-A6CFCA319526}" presName="node" presStyleLbl="node1" presStyleIdx="6" presStyleCnt="8">
        <dgm:presLayoutVars>
          <dgm:bulletEnabled val="1"/>
        </dgm:presLayoutVars>
      </dgm:prSet>
      <dgm:spPr/>
    </dgm:pt>
    <dgm:pt modelId="{DEA6F592-D40C-4428-9549-AB7EE3CADE82}" type="pres">
      <dgm:prSet presAssocID="{E9860656-BC75-437B-9F18-F86012A21CB2}" presName="sibTrans" presStyleCnt="0"/>
      <dgm:spPr/>
    </dgm:pt>
    <dgm:pt modelId="{FA1C9D1B-C3E6-4CB5-B9D4-31FD7B989301}" type="pres">
      <dgm:prSet presAssocID="{CF91C14E-7D10-4BB2-91CC-274818107379}" presName="node" presStyleLbl="node1" presStyleIdx="7" presStyleCnt="8">
        <dgm:presLayoutVars>
          <dgm:bulletEnabled val="1"/>
        </dgm:presLayoutVars>
      </dgm:prSet>
      <dgm:spPr/>
    </dgm:pt>
  </dgm:ptLst>
  <dgm:cxnLst>
    <dgm:cxn modelId="{7A05C404-C042-4AD8-BE88-239DAAB3334F}" srcId="{5337446F-F697-4F19-9D34-0B84880772F8}" destId="{7F02D2A1-5ACD-42BE-8565-AAC9505403E2}" srcOrd="0" destOrd="0" parTransId="{E04C0913-2CF3-42D4-B41B-AC995FB8DE6A}" sibTransId="{2DF9A663-96C1-474B-AB97-D5EE541A22C2}"/>
    <dgm:cxn modelId="{BBB98005-FC49-4098-A8EA-FD54D8F62F03}" type="presOf" srcId="{CF91C14E-7D10-4BB2-91CC-274818107379}" destId="{FA1C9D1B-C3E6-4CB5-B9D4-31FD7B989301}" srcOrd="0" destOrd="0" presId="urn:microsoft.com/office/officeart/2005/8/layout/default"/>
    <dgm:cxn modelId="{F41B131E-C8A3-470E-9722-7F1530EEA6D3}" type="presOf" srcId="{A1EF2958-7D19-425D-AB73-3D78113099BE}" destId="{0C3B3087-E049-44B4-968D-0F17B7C4CD8E}" srcOrd="0" destOrd="0" presId="urn:microsoft.com/office/officeart/2005/8/layout/default"/>
    <dgm:cxn modelId="{4091CE5C-91AC-4EB4-948D-8A557739E49D}" type="presOf" srcId="{1F678A91-A032-4BF2-B864-FBE53B88A4DA}" destId="{48896291-A237-44F3-A9E0-87AE9A349602}" srcOrd="0" destOrd="0" presId="urn:microsoft.com/office/officeart/2005/8/layout/default"/>
    <dgm:cxn modelId="{0C9D6B6B-9DE3-40CE-9DEA-252A49A30736}" type="presOf" srcId="{5337446F-F697-4F19-9D34-0B84880772F8}" destId="{8D035167-A647-41B1-91B9-BAE0C9843D0E}" srcOrd="0" destOrd="0" presId="urn:microsoft.com/office/officeart/2005/8/layout/default"/>
    <dgm:cxn modelId="{9972646E-4310-41EF-A6AB-58C83DEA18AD}" srcId="{5337446F-F697-4F19-9D34-0B84880772F8}" destId="{A7C7933E-D237-497B-8FB5-282855B06B3D}" srcOrd="5" destOrd="0" parTransId="{DCAE17EC-8049-44A3-8EE8-C57FED79BFB6}" sibTransId="{1D7B0589-6DFE-430E-BF24-833456310A05}"/>
    <dgm:cxn modelId="{5ABBBF72-AE22-4A36-B4DB-DA68E1F5265C}" srcId="{5337446F-F697-4F19-9D34-0B84880772F8}" destId="{CF91C14E-7D10-4BB2-91CC-274818107379}" srcOrd="7" destOrd="0" parTransId="{B4626A5F-EA39-464F-B344-5ADC23E87C3B}" sibTransId="{8D1A1B6E-D352-4DC9-8A5F-463BAFE9EE99}"/>
    <dgm:cxn modelId="{3212D18B-63F9-4187-80A9-C867227305DB}" type="presOf" srcId="{A7C7933E-D237-497B-8FB5-282855B06B3D}" destId="{81CE0192-BB12-4F1D-AC70-1D729C8E2A4B}" srcOrd="0" destOrd="0" presId="urn:microsoft.com/office/officeart/2005/8/layout/default"/>
    <dgm:cxn modelId="{15437B96-7AB4-4814-8206-D1516D3BB5C3}" srcId="{5337446F-F697-4F19-9D34-0B84880772F8}" destId="{BE9E5FA2-2D81-445C-9338-0F455BD4CFE1}" srcOrd="3" destOrd="0" parTransId="{CC47515E-9642-40CF-91B4-728A5B6DB121}" sibTransId="{E9C489EE-3D74-4AB3-B1CE-B6D627169802}"/>
    <dgm:cxn modelId="{1B689D9A-A65B-4A45-8868-7766BF17BB31}" type="presOf" srcId="{349F897C-8BD9-451D-A700-A8A0658AA087}" destId="{4E7CA987-2DB7-4309-9CBE-158F7CA01EA0}" srcOrd="0" destOrd="0" presId="urn:microsoft.com/office/officeart/2005/8/layout/default"/>
    <dgm:cxn modelId="{E52790AB-F81A-4FFA-96D8-2BAFBB88577D}" srcId="{5337446F-F697-4F19-9D34-0B84880772F8}" destId="{6B9180AD-01B6-498A-B6E1-A6CFCA319526}" srcOrd="6" destOrd="0" parTransId="{CB7C9ABB-50E0-41E9-A88C-2640F6564C77}" sibTransId="{E9860656-BC75-437B-9F18-F86012A21CB2}"/>
    <dgm:cxn modelId="{BC82F2B1-B559-442C-804C-5F288D798391}" type="presOf" srcId="{7F02D2A1-5ACD-42BE-8565-AAC9505403E2}" destId="{31358895-C96B-4614-850A-F8816A5FDB2A}" srcOrd="0" destOrd="0" presId="urn:microsoft.com/office/officeart/2005/8/layout/default"/>
    <dgm:cxn modelId="{B43A90B6-7D32-4DC9-96CD-1AFF5D452C48}" srcId="{5337446F-F697-4F19-9D34-0B84880772F8}" destId="{1F678A91-A032-4BF2-B864-FBE53B88A4DA}" srcOrd="4" destOrd="0" parTransId="{497F8EFA-817D-4C56-9184-2B86D48D0BAE}" sibTransId="{34C4F663-93A6-4432-A2E2-8E58992DCFCC}"/>
    <dgm:cxn modelId="{4E0BC1D7-90E4-4CAA-BB32-183412DC43C7}" srcId="{5337446F-F697-4F19-9D34-0B84880772F8}" destId="{A1EF2958-7D19-425D-AB73-3D78113099BE}" srcOrd="1" destOrd="0" parTransId="{2EF37CAD-E107-4F0C-B94D-F13BCAAEBA68}" sibTransId="{BB8E7A67-4998-4998-8817-A446BB292E62}"/>
    <dgm:cxn modelId="{97EE18DD-A59B-46DF-BE0B-AF681E7AB025}" type="presOf" srcId="{BE9E5FA2-2D81-445C-9338-0F455BD4CFE1}" destId="{05A748EC-8B7B-4AD8-88D2-FCF0209D2DAA}" srcOrd="0" destOrd="0" presId="urn:microsoft.com/office/officeart/2005/8/layout/default"/>
    <dgm:cxn modelId="{C81B10E6-5649-447F-A7CC-51999234593A}" type="presOf" srcId="{6B9180AD-01B6-498A-B6E1-A6CFCA319526}" destId="{C86A42D4-0842-4898-9734-98353AB76120}" srcOrd="0" destOrd="0" presId="urn:microsoft.com/office/officeart/2005/8/layout/default"/>
    <dgm:cxn modelId="{85CDC7F9-7C86-44B0-B1F4-4D71E4BEE5E5}" srcId="{5337446F-F697-4F19-9D34-0B84880772F8}" destId="{349F897C-8BD9-451D-A700-A8A0658AA087}" srcOrd="2" destOrd="0" parTransId="{E5A2117A-9E54-4A95-BFB1-FBF8DB42F97C}" sibTransId="{49E5934D-1659-4D73-96D3-DC1A0ADA7992}"/>
    <dgm:cxn modelId="{73B93D82-838A-417E-B249-D3168ACD4117}" type="presParOf" srcId="{8D035167-A647-41B1-91B9-BAE0C9843D0E}" destId="{31358895-C96B-4614-850A-F8816A5FDB2A}" srcOrd="0" destOrd="0" presId="urn:microsoft.com/office/officeart/2005/8/layout/default"/>
    <dgm:cxn modelId="{D8DE5B5C-6C3B-4EE7-8699-24B8FF8DDD5F}" type="presParOf" srcId="{8D035167-A647-41B1-91B9-BAE0C9843D0E}" destId="{6BAF1C14-8D64-4E8F-980B-1F01BBC507EE}" srcOrd="1" destOrd="0" presId="urn:microsoft.com/office/officeart/2005/8/layout/default"/>
    <dgm:cxn modelId="{9005FA50-756A-4B92-A82B-0BDD6042BBF2}" type="presParOf" srcId="{8D035167-A647-41B1-91B9-BAE0C9843D0E}" destId="{0C3B3087-E049-44B4-968D-0F17B7C4CD8E}" srcOrd="2" destOrd="0" presId="urn:microsoft.com/office/officeart/2005/8/layout/default"/>
    <dgm:cxn modelId="{58928126-21F4-4BAB-AFD1-F167EB8923F0}" type="presParOf" srcId="{8D035167-A647-41B1-91B9-BAE0C9843D0E}" destId="{9E769B7C-4B51-4273-AD6E-961FA06453EC}" srcOrd="3" destOrd="0" presId="urn:microsoft.com/office/officeart/2005/8/layout/default"/>
    <dgm:cxn modelId="{CD5B71C4-D9F2-49D5-8AA2-AED5AFAF1A34}" type="presParOf" srcId="{8D035167-A647-41B1-91B9-BAE0C9843D0E}" destId="{4E7CA987-2DB7-4309-9CBE-158F7CA01EA0}" srcOrd="4" destOrd="0" presId="urn:microsoft.com/office/officeart/2005/8/layout/default"/>
    <dgm:cxn modelId="{6A271EF9-7CB2-425B-81DC-825A34AF1659}" type="presParOf" srcId="{8D035167-A647-41B1-91B9-BAE0C9843D0E}" destId="{7D5C883E-AEE2-4E4A-979A-814CF42E0A17}" srcOrd="5" destOrd="0" presId="urn:microsoft.com/office/officeart/2005/8/layout/default"/>
    <dgm:cxn modelId="{05F5D310-4ED0-4A32-9C07-80B0F89463D2}" type="presParOf" srcId="{8D035167-A647-41B1-91B9-BAE0C9843D0E}" destId="{05A748EC-8B7B-4AD8-88D2-FCF0209D2DAA}" srcOrd="6" destOrd="0" presId="urn:microsoft.com/office/officeart/2005/8/layout/default"/>
    <dgm:cxn modelId="{BB61E1ED-BEDE-4757-B716-03140E321426}" type="presParOf" srcId="{8D035167-A647-41B1-91B9-BAE0C9843D0E}" destId="{D93CCAAB-AC7A-4A25-909B-A99745876AB2}" srcOrd="7" destOrd="0" presId="urn:microsoft.com/office/officeart/2005/8/layout/default"/>
    <dgm:cxn modelId="{C26035C7-4315-4795-9AEF-C5F3D0C7C2F4}" type="presParOf" srcId="{8D035167-A647-41B1-91B9-BAE0C9843D0E}" destId="{48896291-A237-44F3-A9E0-87AE9A349602}" srcOrd="8" destOrd="0" presId="urn:microsoft.com/office/officeart/2005/8/layout/default"/>
    <dgm:cxn modelId="{6B42D9EE-0372-45F5-BB1F-9CE381D08C72}" type="presParOf" srcId="{8D035167-A647-41B1-91B9-BAE0C9843D0E}" destId="{55BCE157-90BD-4FC2-943C-E04020FA9551}" srcOrd="9" destOrd="0" presId="urn:microsoft.com/office/officeart/2005/8/layout/default"/>
    <dgm:cxn modelId="{CFEF2F37-1359-4753-93C9-878BA9606386}" type="presParOf" srcId="{8D035167-A647-41B1-91B9-BAE0C9843D0E}" destId="{81CE0192-BB12-4F1D-AC70-1D729C8E2A4B}" srcOrd="10" destOrd="0" presId="urn:microsoft.com/office/officeart/2005/8/layout/default"/>
    <dgm:cxn modelId="{4A58C1F9-E3B6-4338-9F61-05D06B41C364}" type="presParOf" srcId="{8D035167-A647-41B1-91B9-BAE0C9843D0E}" destId="{06F4F436-A8BF-4815-B2CA-12A477FC8315}" srcOrd="11" destOrd="0" presId="urn:microsoft.com/office/officeart/2005/8/layout/default"/>
    <dgm:cxn modelId="{7A4F7CFD-C956-4EB4-A28F-EBE65B70AB29}" type="presParOf" srcId="{8D035167-A647-41B1-91B9-BAE0C9843D0E}" destId="{C86A42D4-0842-4898-9734-98353AB76120}" srcOrd="12" destOrd="0" presId="urn:microsoft.com/office/officeart/2005/8/layout/default"/>
    <dgm:cxn modelId="{B88A55A7-5847-4B69-8A23-A2B8645EDCED}" type="presParOf" srcId="{8D035167-A647-41B1-91B9-BAE0C9843D0E}" destId="{DEA6F592-D40C-4428-9549-AB7EE3CADE82}" srcOrd="13" destOrd="0" presId="urn:microsoft.com/office/officeart/2005/8/layout/default"/>
    <dgm:cxn modelId="{C4E5347C-CCD9-4932-AA4E-6F1EDE356A8A}" type="presParOf" srcId="{8D035167-A647-41B1-91B9-BAE0C9843D0E}" destId="{FA1C9D1B-C3E6-4CB5-B9D4-31FD7B989301}" srcOrd="1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F2209-77BF-4F24-817B-BFBBA72C5661}" type="doc">
      <dgm:prSet loTypeId="urn:microsoft.com/office/officeart/2005/8/layout/default" loCatId="list" qsTypeId="urn:microsoft.com/office/officeart/2005/8/quickstyle/simple1" qsCatId="simple" csTypeId="urn:microsoft.com/office/officeart/2005/8/colors/accent1_2" csCatId="accent1" phldr="1"/>
      <dgm:spPr/>
    </dgm:pt>
    <dgm:pt modelId="{1F01AB24-1AE1-4E6C-AF08-D71F0F692652}">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Credit Cards</a:t>
          </a:r>
        </a:p>
      </dgm:t>
    </dgm:pt>
    <dgm:pt modelId="{468E2043-1421-4C4E-9C59-01397A33A0E4}" type="parTrans" cxnId="{F64980EE-1A58-4C5C-89A1-3F222411C2D1}">
      <dgm:prSet/>
      <dgm:spPr/>
      <dgm:t>
        <a:bodyPr/>
        <a:lstStyle/>
        <a:p>
          <a:endParaRPr lang="en-US"/>
        </a:p>
      </dgm:t>
    </dgm:pt>
    <dgm:pt modelId="{776E83B6-DD92-4F94-8DAB-2075158272A4}" type="sibTrans" cxnId="{F64980EE-1A58-4C5C-89A1-3F222411C2D1}">
      <dgm:prSet/>
      <dgm:spPr/>
      <dgm:t>
        <a:bodyPr/>
        <a:lstStyle/>
        <a:p>
          <a:endParaRPr lang="en-US"/>
        </a:p>
      </dgm:t>
    </dgm:pt>
    <dgm:pt modelId="{7ECDBC08-48E8-4FB1-A997-48E1582923DC}">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Equipment</a:t>
          </a:r>
        </a:p>
      </dgm:t>
    </dgm:pt>
    <dgm:pt modelId="{4C9ED292-2A9E-4C87-9B87-350C2B89B345}" type="parTrans" cxnId="{F8AA9703-B24E-42EA-B5A3-63F093B37DAE}">
      <dgm:prSet/>
      <dgm:spPr/>
      <dgm:t>
        <a:bodyPr/>
        <a:lstStyle/>
        <a:p>
          <a:endParaRPr lang="en-US"/>
        </a:p>
      </dgm:t>
    </dgm:pt>
    <dgm:pt modelId="{0A063496-E670-42D9-966C-8B27607B5692}" type="sibTrans" cxnId="{F8AA9703-B24E-42EA-B5A3-63F093B37DAE}">
      <dgm:prSet/>
      <dgm:spPr/>
      <dgm:t>
        <a:bodyPr/>
        <a:lstStyle/>
        <a:p>
          <a:endParaRPr lang="en-US"/>
        </a:p>
      </dgm:t>
    </dgm:pt>
    <dgm:pt modelId="{1F51E0A7-CE4F-41CD-8BBD-8132E055B833}">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Lines of Credit</a:t>
          </a:r>
        </a:p>
      </dgm:t>
    </dgm:pt>
    <dgm:pt modelId="{64365E64-9925-4FEA-86A6-E8765E5E84EF}" type="parTrans" cxnId="{4A0A064A-757B-41E0-8093-997AB66A769E}">
      <dgm:prSet/>
      <dgm:spPr/>
      <dgm:t>
        <a:bodyPr/>
        <a:lstStyle/>
        <a:p>
          <a:endParaRPr lang="en-US"/>
        </a:p>
      </dgm:t>
    </dgm:pt>
    <dgm:pt modelId="{5E50FA35-F32F-4DA6-A4AA-BB6A688B8300}" type="sibTrans" cxnId="{4A0A064A-757B-41E0-8093-997AB66A769E}">
      <dgm:prSet/>
      <dgm:spPr/>
      <dgm:t>
        <a:bodyPr/>
        <a:lstStyle/>
        <a:p>
          <a:endParaRPr lang="en-US"/>
        </a:p>
      </dgm:t>
    </dgm:pt>
    <dgm:pt modelId="{4D3C3B0A-7FE8-48FC-A549-407CDD7C9554}">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Closed-End Loans</a:t>
          </a:r>
        </a:p>
      </dgm:t>
    </dgm:pt>
    <dgm:pt modelId="{74E23B36-BC2D-4699-BB43-876CBD957955}" type="parTrans" cxnId="{E5AEBEC8-9B1A-42B2-A022-58481174280D}">
      <dgm:prSet/>
      <dgm:spPr/>
      <dgm:t>
        <a:bodyPr/>
        <a:lstStyle/>
        <a:p>
          <a:endParaRPr lang="en-US"/>
        </a:p>
      </dgm:t>
    </dgm:pt>
    <dgm:pt modelId="{BCFB1714-2827-480E-9B18-4D35E620A953}" type="sibTrans" cxnId="{E5AEBEC8-9B1A-42B2-A022-58481174280D}">
      <dgm:prSet/>
      <dgm:spPr/>
      <dgm:t>
        <a:bodyPr/>
        <a:lstStyle/>
        <a:p>
          <a:endParaRPr lang="en-US"/>
        </a:p>
      </dgm:t>
    </dgm:pt>
    <dgm:pt modelId="{A2FE3D56-51B7-4745-90FD-4DDF3291174E}">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Vehicle</a:t>
          </a:r>
        </a:p>
      </dgm:t>
    </dgm:pt>
    <dgm:pt modelId="{C7C0BD45-9576-4175-8277-A323F9C7A571}" type="parTrans" cxnId="{CEBADE70-CB19-4D4D-A7E7-48F91A533893}">
      <dgm:prSet/>
      <dgm:spPr/>
      <dgm:t>
        <a:bodyPr/>
        <a:lstStyle/>
        <a:p>
          <a:endParaRPr lang="en-US"/>
        </a:p>
      </dgm:t>
    </dgm:pt>
    <dgm:pt modelId="{0049887C-DD6E-4A5A-B615-7D4AB2253966}" type="sibTrans" cxnId="{CEBADE70-CB19-4D4D-A7E7-48F91A533893}">
      <dgm:prSet/>
      <dgm:spPr/>
      <dgm:t>
        <a:bodyPr/>
        <a:lstStyle/>
        <a:p>
          <a:endParaRPr lang="en-US"/>
        </a:p>
      </dgm:t>
    </dgm:pt>
    <dgm:pt modelId="{61F8C63F-24DE-4ABF-BACD-281F7DE791DB}">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Merchant Cash Advances</a:t>
          </a:r>
        </a:p>
      </dgm:t>
    </dgm:pt>
    <dgm:pt modelId="{E0D59623-2062-49C0-A520-FCBE3EE11665}" type="parTrans" cxnId="{BBF01B6B-EBD9-4BEF-BA46-6380ED85A0B9}">
      <dgm:prSet/>
      <dgm:spPr/>
      <dgm:t>
        <a:bodyPr/>
        <a:lstStyle/>
        <a:p>
          <a:endParaRPr lang="en-US"/>
        </a:p>
      </dgm:t>
    </dgm:pt>
    <dgm:pt modelId="{49B69C3A-2E4A-4479-A4FF-ACFB5203838A}" type="sibTrans" cxnId="{BBF01B6B-EBD9-4BEF-BA46-6380ED85A0B9}">
      <dgm:prSet/>
      <dgm:spPr/>
      <dgm:t>
        <a:bodyPr/>
        <a:lstStyle/>
        <a:p>
          <a:endParaRPr lang="en-US"/>
        </a:p>
      </dgm:t>
    </dgm:pt>
    <dgm:pt modelId="{0B5A4125-D45E-48D1-AF05-FEAD9CDCE4F4}">
      <dgm:prSet phldrT="[Text]"/>
      <dgm:spPr>
        <a:solidFill>
          <a:srgbClr val="1A2C63"/>
        </a:solidFill>
        <a:ln>
          <a:noFill/>
        </a:ln>
        <a:effectLst>
          <a:outerShdw blurRad="50800" dist="38100" dir="2700000" algn="tl" rotWithShape="0">
            <a:prstClr val="black">
              <a:alpha val="40000"/>
            </a:prstClr>
          </a:outerShdw>
        </a:effectLst>
      </dgm:spPr>
      <dgm:t>
        <a:bodyPr/>
        <a:lstStyle/>
        <a:p>
          <a:r>
            <a:rPr lang="en-US"/>
            <a:t>Specialized Products</a:t>
          </a:r>
        </a:p>
      </dgm:t>
    </dgm:pt>
    <dgm:pt modelId="{6D463475-009F-429C-9636-5E48A6675D6E}" type="parTrans" cxnId="{050DADF0-A70F-4F68-A268-374E44EAF596}">
      <dgm:prSet/>
      <dgm:spPr/>
      <dgm:t>
        <a:bodyPr/>
        <a:lstStyle/>
        <a:p>
          <a:endParaRPr lang="en-US"/>
        </a:p>
      </dgm:t>
    </dgm:pt>
    <dgm:pt modelId="{370C52E8-A315-48EE-B888-4F3AEF999239}" type="sibTrans" cxnId="{050DADF0-A70F-4F68-A268-374E44EAF596}">
      <dgm:prSet/>
      <dgm:spPr/>
      <dgm:t>
        <a:bodyPr/>
        <a:lstStyle/>
        <a:p>
          <a:endParaRPr lang="en-US"/>
        </a:p>
      </dgm:t>
    </dgm:pt>
    <dgm:pt modelId="{E8DB7716-E01A-42E2-8238-6A371BA40F0B}" type="pres">
      <dgm:prSet presAssocID="{084F2209-77BF-4F24-817B-BFBBA72C5661}" presName="diagram" presStyleCnt="0">
        <dgm:presLayoutVars>
          <dgm:dir/>
          <dgm:resizeHandles val="exact"/>
        </dgm:presLayoutVars>
      </dgm:prSet>
      <dgm:spPr/>
    </dgm:pt>
    <dgm:pt modelId="{A6A4294A-B403-49AA-9450-0972E3865725}" type="pres">
      <dgm:prSet presAssocID="{4D3C3B0A-7FE8-48FC-A549-407CDD7C9554}" presName="node" presStyleLbl="node1" presStyleIdx="0" presStyleCnt="7">
        <dgm:presLayoutVars>
          <dgm:bulletEnabled val="1"/>
        </dgm:presLayoutVars>
      </dgm:prSet>
      <dgm:spPr/>
    </dgm:pt>
    <dgm:pt modelId="{2178AB37-5703-4881-AADA-25833FEC4DEF}" type="pres">
      <dgm:prSet presAssocID="{BCFB1714-2827-480E-9B18-4D35E620A953}" presName="sibTrans" presStyleCnt="0"/>
      <dgm:spPr/>
    </dgm:pt>
    <dgm:pt modelId="{CD94CE4A-4651-4FEF-8B18-C51AEACC57D8}" type="pres">
      <dgm:prSet presAssocID="{1F51E0A7-CE4F-41CD-8BBD-8132E055B833}" presName="node" presStyleLbl="node1" presStyleIdx="1" presStyleCnt="7">
        <dgm:presLayoutVars>
          <dgm:bulletEnabled val="1"/>
        </dgm:presLayoutVars>
      </dgm:prSet>
      <dgm:spPr/>
    </dgm:pt>
    <dgm:pt modelId="{B35BCB6F-6807-40E9-A92E-53B2BC9DFCF0}" type="pres">
      <dgm:prSet presAssocID="{5E50FA35-F32F-4DA6-A4AA-BB6A688B8300}" presName="sibTrans" presStyleCnt="0"/>
      <dgm:spPr/>
    </dgm:pt>
    <dgm:pt modelId="{234E1324-F885-4611-9020-418C6497BFAC}" type="pres">
      <dgm:prSet presAssocID="{1F01AB24-1AE1-4E6C-AF08-D71F0F692652}" presName="node" presStyleLbl="node1" presStyleIdx="2" presStyleCnt="7">
        <dgm:presLayoutVars>
          <dgm:bulletEnabled val="1"/>
        </dgm:presLayoutVars>
      </dgm:prSet>
      <dgm:spPr/>
    </dgm:pt>
    <dgm:pt modelId="{7548C110-893F-4551-A64A-A617A96768D4}" type="pres">
      <dgm:prSet presAssocID="{776E83B6-DD92-4F94-8DAB-2075158272A4}" presName="sibTrans" presStyleCnt="0"/>
      <dgm:spPr/>
    </dgm:pt>
    <dgm:pt modelId="{3E93FC92-833C-4399-B990-702DA06E1BBB}" type="pres">
      <dgm:prSet presAssocID="{7ECDBC08-48E8-4FB1-A997-48E1582923DC}" presName="node" presStyleLbl="node1" presStyleIdx="3" presStyleCnt="7">
        <dgm:presLayoutVars>
          <dgm:bulletEnabled val="1"/>
        </dgm:presLayoutVars>
      </dgm:prSet>
      <dgm:spPr/>
    </dgm:pt>
    <dgm:pt modelId="{95D27FD0-0F25-407D-8601-AD0EAFBD88E9}" type="pres">
      <dgm:prSet presAssocID="{0A063496-E670-42D9-966C-8B27607B5692}" presName="sibTrans" presStyleCnt="0"/>
      <dgm:spPr/>
    </dgm:pt>
    <dgm:pt modelId="{7C73DD3D-5F1B-439F-AEB7-4FA4EB5EB0F8}" type="pres">
      <dgm:prSet presAssocID="{A2FE3D56-51B7-4745-90FD-4DDF3291174E}" presName="node" presStyleLbl="node1" presStyleIdx="4" presStyleCnt="7">
        <dgm:presLayoutVars>
          <dgm:bulletEnabled val="1"/>
        </dgm:presLayoutVars>
      </dgm:prSet>
      <dgm:spPr/>
    </dgm:pt>
    <dgm:pt modelId="{1CD03601-EB97-4241-91EB-AFA616EFE6AA}" type="pres">
      <dgm:prSet presAssocID="{0049887C-DD6E-4A5A-B615-7D4AB2253966}" presName="sibTrans" presStyleCnt="0"/>
      <dgm:spPr/>
    </dgm:pt>
    <dgm:pt modelId="{B968C97D-F7D0-4606-BCF0-314D925E4C7D}" type="pres">
      <dgm:prSet presAssocID="{61F8C63F-24DE-4ABF-BACD-281F7DE791DB}" presName="node" presStyleLbl="node1" presStyleIdx="5" presStyleCnt="7">
        <dgm:presLayoutVars>
          <dgm:bulletEnabled val="1"/>
        </dgm:presLayoutVars>
      </dgm:prSet>
      <dgm:spPr/>
    </dgm:pt>
    <dgm:pt modelId="{717FA67F-9474-4BEE-BD60-F5D43B2E0B96}" type="pres">
      <dgm:prSet presAssocID="{49B69C3A-2E4A-4479-A4FF-ACFB5203838A}" presName="sibTrans" presStyleCnt="0"/>
      <dgm:spPr/>
    </dgm:pt>
    <dgm:pt modelId="{B9977562-77DF-4F71-9551-7CE4E36DA6EC}" type="pres">
      <dgm:prSet presAssocID="{0B5A4125-D45E-48D1-AF05-FEAD9CDCE4F4}" presName="node" presStyleLbl="node1" presStyleIdx="6" presStyleCnt="7">
        <dgm:presLayoutVars>
          <dgm:bulletEnabled val="1"/>
        </dgm:presLayoutVars>
      </dgm:prSet>
      <dgm:spPr/>
    </dgm:pt>
  </dgm:ptLst>
  <dgm:cxnLst>
    <dgm:cxn modelId="{F8AA9703-B24E-42EA-B5A3-63F093B37DAE}" srcId="{084F2209-77BF-4F24-817B-BFBBA72C5661}" destId="{7ECDBC08-48E8-4FB1-A997-48E1582923DC}" srcOrd="3" destOrd="0" parTransId="{4C9ED292-2A9E-4C87-9B87-350C2B89B345}" sibTransId="{0A063496-E670-42D9-966C-8B27607B5692}"/>
    <dgm:cxn modelId="{3391931D-FFAE-4884-8B73-792673B59194}" type="presOf" srcId="{0B5A4125-D45E-48D1-AF05-FEAD9CDCE4F4}" destId="{B9977562-77DF-4F71-9551-7CE4E36DA6EC}" srcOrd="0" destOrd="0" presId="urn:microsoft.com/office/officeart/2005/8/layout/default"/>
    <dgm:cxn modelId="{419F0523-355C-49F9-A7A7-F073EAE2AFC1}" type="presOf" srcId="{1F01AB24-1AE1-4E6C-AF08-D71F0F692652}" destId="{234E1324-F885-4611-9020-418C6497BFAC}" srcOrd="0" destOrd="0" presId="urn:microsoft.com/office/officeart/2005/8/layout/default"/>
    <dgm:cxn modelId="{8AEA7426-860F-4C73-B271-5F0C8FF757E9}" type="presOf" srcId="{1F51E0A7-CE4F-41CD-8BBD-8132E055B833}" destId="{CD94CE4A-4651-4FEF-8B18-C51AEACC57D8}" srcOrd="0" destOrd="0" presId="urn:microsoft.com/office/officeart/2005/8/layout/default"/>
    <dgm:cxn modelId="{C28AE42A-256E-4BAE-A7FE-CC40DEB2B8C9}" type="presOf" srcId="{084F2209-77BF-4F24-817B-BFBBA72C5661}" destId="{E8DB7716-E01A-42E2-8238-6A371BA40F0B}" srcOrd="0" destOrd="0" presId="urn:microsoft.com/office/officeart/2005/8/layout/default"/>
    <dgm:cxn modelId="{4A0A064A-757B-41E0-8093-997AB66A769E}" srcId="{084F2209-77BF-4F24-817B-BFBBA72C5661}" destId="{1F51E0A7-CE4F-41CD-8BBD-8132E055B833}" srcOrd="1" destOrd="0" parTransId="{64365E64-9925-4FEA-86A6-E8765E5E84EF}" sibTransId="{5E50FA35-F32F-4DA6-A4AA-BB6A688B8300}"/>
    <dgm:cxn modelId="{BBF01B6B-EBD9-4BEF-BA46-6380ED85A0B9}" srcId="{084F2209-77BF-4F24-817B-BFBBA72C5661}" destId="{61F8C63F-24DE-4ABF-BACD-281F7DE791DB}" srcOrd="5" destOrd="0" parTransId="{E0D59623-2062-49C0-A520-FCBE3EE11665}" sibTransId="{49B69C3A-2E4A-4479-A4FF-ACFB5203838A}"/>
    <dgm:cxn modelId="{CEBADE70-CB19-4D4D-A7E7-48F91A533893}" srcId="{084F2209-77BF-4F24-817B-BFBBA72C5661}" destId="{A2FE3D56-51B7-4745-90FD-4DDF3291174E}" srcOrd="4" destOrd="0" parTransId="{C7C0BD45-9576-4175-8277-A323F9C7A571}" sibTransId="{0049887C-DD6E-4A5A-B615-7D4AB2253966}"/>
    <dgm:cxn modelId="{C7AE3B84-4C47-4573-9CF1-38C767F02370}" type="presOf" srcId="{A2FE3D56-51B7-4745-90FD-4DDF3291174E}" destId="{7C73DD3D-5F1B-439F-AEB7-4FA4EB5EB0F8}" srcOrd="0" destOrd="0" presId="urn:microsoft.com/office/officeart/2005/8/layout/default"/>
    <dgm:cxn modelId="{C73CF089-F2B8-4BC4-9B3A-2F9ED92AE6C8}" type="presOf" srcId="{4D3C3B0A-7FE8-48FC-A549-407CDD7C9554}" destId="{A6A4294A-B403-49AA-9450-0972E3865725}" srcOrd="0" destOrd="0" presId="urn:microsoft.com/office/officeart/2005/8/layout/default"/>
    <dgm:cxn modelId="{EEF66398-25BA-41A9-9DE9-0710DA36D6E2}" type="presOf" srcId="{61F8C63F-24DE-4ABF-BACD-281F7DE791DB}" destId="{B968C97D-F7D0-4606-BCF0-314D925E4C7D}" srcOrd="0" destOrd="0" presId="urn:microsoft.com/office/officeart/2005/8/layout/default"/>
    <dgm:cxn modelId="{E02B44A1-EF3A-4C04-97FA-C251FC1986CA}" type="presOf" srcId="{7ECDBC08-48E8-4FB1-A997-48E1582923DC}" destId="{3E93FC92-833C-4399-B990-702DA06E1BBB}" srcOrd="0" destOrd="0" presId="urn:microsoft.com/office/officeart/2005/8/layout/default"/>
    <dgm:cxn modelId="{E5AEBEC8-9B1A-42B2-A022-58481174280D}" srcId="{084F2209-77BF-4F24-817B-BFBBA72C5661}" destId="{4D3C3B0A-7FE8-48FC-A549-407CDD7C9554}" srcOrd="0" destOrd="0" parTransId="{74E23B36-BC2D-4699-BB43-876CBD957955}" sibTransId="{BCFB1714-2827-480E-9B18-4D35E620A953}"/>
    <dgm:cxn modelId="{F64980EE-1A58-4C5C-89A1-3F222411C2D1}" srcId="{084F2209-77BF-4F24-817B-BFBBA72C5661}" destId="{1F01AB24-1AE1-4E6C-AF08-D71F0F692652}" srcOrd="2" destOrd="0" parTransId="{468E2043-1421-4C4E-9C59-01397A33A0E4}" sibTransId="{776E83B6-DD92-4F94-8DAB-2075158272A4}"/>
    <dgm:cxn modelId="{050DADF0-A70F-4F68-A268-374E44EAF596}" srcId="{084F2209-77BF-4F24-817B-BFBBA72C5661}" destId="{0B5A4125-D45E-48D1-AF05-FEAD9CDCE4F4}" srcOrd="6" destOrd="0" parTransId="{6D463475-009F-429C-9636-5E48A6675D6E}" sibTransId="{370C52E8-A315-48EE-B888-4F3AEF999239}"/>
    <dgm:cxn modelId="{3F7C62BE-6AE3-457A-9B10-FBBA51D954FC}" type="presParOf" srcId="{E8DB7716-E01A-42E2-8238-6A371BA40F0B}" destId="{A6A4294A-B403-49AA-9450-0972E3865725}" srcOrd="0" destOrd="0" presId="urn:microsoft.com/office/officeart/2005/8/layout/default"/>
    <dgm:cxn modelId="{46115AB0-0CBC-408A-93C3-14C760A55099}" type="presParOf" srcId="{E8DB7716-E01A-42E2-8238-6A371BA40F0B}" destId="{2178AB37-5703-4881-AADA-25833FEC4DEF}" srcOrd="1" destOrd="0" presId="urn:microsoft.com/office/officeart/2005/8/layout/default"/>
    <dgm:cxn modelId="{4EC7181E-21A8-4363-B804-9BF4218F286C}" type="presParOf" srcId="{E8DB7716-E01A-42E2-8238-6A371BA40F0B}" destId="{CD94CE4A-4651-4FEF-8B18-C51AEACC57D8}" srcOrd="2" destOrd="0" presId="urn:microsoft.com/office/officeart/2005/8/layout/default"/>
    <dgm:cxn modelId="{A5D973B8-358E-40FE-96A2-BE21B73F5BA3}" type="presParOf" srcId="{E8DB7716-E01A-42E2-8238-6A371BA40F0B}" destId="{B35BCB6F-6807-40E9-A92E-53B2BC9DFCF0}" srcOrd="3" destOrd="0" presId="urn:microsoft.com/office/officeart/2005/8/layout/default"/>
    <dgm:cxn modelId="{0FE55020-13BA-440D-8B2E-56E846C97E62}" type="presParOf" srcId="{E8DB7716-E01A-42E2-8238-6A371BA40F0B}" destId="{234E1324-F885-4611-9020-418C6497BFAC}" srcOrd="4" destOrd="0" presId="urn:microsoft.com/office/officeart/2005/8/layout/default"/>
    <dgm:cxn modelId="{69B3D909-F44C-4035-95B0-658B01CF2C15}" type="presParOf" srcId="{E8DB7716-E01A-42E2-8238-6A371BA40F0B}" destId="{7548C110-893F-4551-A64A-A617A96768D4}" srcOrd="5" destOrd="0" presId="urn:microsoft.com/office/officeart/2005/8/layout/default"/>
    <dgm:cxn modelId="{985E6526-658A-44F2-8F33-7FF3E551E6F1}" type="presParOf" srcId="{E8DB7716-E01A-42E2-8238-6A371BA40F0B}" destId="{3E93FC92-833C-4399-B990-702DA06E1BBB}" srcOrd="6" destOrd="0" presId="urn:microsoft.com/office/officeart/2005/8/layout/default"/>
    <dgm:cxn modelId="{6C3816D3-2FD3-445A-A786-53F640F1633A}" type="presParOf" srcId="{E8DB7716-E01A-42E2-8238-6A371BA40F0B}" destId="{95D27FD0-0F25-407D-8601-AD0EAFBD88E9}" srcOrd="7" destOrd="0" presId="urn:microsoft.com/office/officeart/2005/8/layout/default"/>
    <dgm:cxn modelId="{A129A908-7E3A-4FCF-92BB-72567E363F64}" type="presParOf" srcId="{E8DB7716-E01A-42E2-8238-6A371BA40F0B}" destId="{7C73DD3D-5F1B-439F-AEB7-4FA4EB5EB0F8}" srcOrd="8" destOrd="0" presId="urn:microsoft.com/office/officeart/2005/8/layout/default"/>
    <dgm:cxn modelId="{5CC59598-BF13-46C5-B349-A6533E638DB5}" type="presParOf" srcId="{E8DB7716-E01A-42E2-8238-6A371BA40F0B}" destId="{1CD03601-EB97-4241-91EB-AFA616EFE6AA}" srcOrd="9" destOrd="0" presId="urn:microsoft.com/office/officeart/2005/8/layout/default"/>
    <dgm:cxn modelId="{E0BBA957-F8C9-47DC-9013-9D47EF3E8E34}" type="presParOf" srcId="{E8DB7716-E01A-42E2-8238-6A371BA40F0B}" destId="{B968C97D-F7D0-4606-BCF0-314D925E4C7D}" srcOrd="10" destOrd="0" presId="urn:microsoft.com/office/officeart/2005/8/layout/default"/>
    <dgm:cxn modelId="{E2F27CBE-2AFD-49E0-8A4B-E339CA43D062}" type="presParOf" srcId="{E8DB7716-E01A-42E2-8238-6A371BA40F0B}" destId="{717FA67F-9474-4BEE-BD60-F5D43B2E0B96}" srcOrd="11" destOrd="0" presId="urn:microsoft.com/office/officeart/2005/8/layout/default"/>
    <dgm:cxn modelId="{B8E57DBE-530E-4706-8815-E235DD3F0EEC}" type="presParOf" srcId="{E8DB7716-E01A-42E2-8238-6A371BA40F0B}" destId="{B9977562-77DF-4F71-9551-7CE4E36DA6E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CCF4C-7BCC-4EED-9BAF-EA366AD6736B}" type="doc">
      <dgm:prSet loTypeId="urn:microsoft.com/office/officeart/2005/8/layout/venn1" loCatId="relationship" qsTypeId="urn:microsoft.com/office/officeart/2005/8/quickstyle/simple2" qsCatId="simple" csTypeId="urn:microsoft.com/office/officeart/2005/8/colors/colorful1" csCatId="colorful" phldr="1"/>
      <dgm:spPr/>
    </dgm:pt>
    <dgm:pt modelId="{F736ACE1-EF05-4E58-9F16-9E8395D5848D}">
      <dgm:prSet phldrT="[Text]" custT="1"/>
      <dgm:spPr/>
      <dgm:t>
        <a:bodyPr/>
        <a:lstStyle/>
        <a:p>
          <a:r>
            <a:rPr lang="en-US" sz="900">
              <a:latin typeface="Montserrat" pitchFamily="2" charset="77"/>
            </a:rPr>
            <a:t>Practitioner Experience</a:t>
          </a:r>
        </a:p>
      </dgm:t>
    </dgm:pt>
    <dgm:pt modelId="{ACBF756A-580F-45AD-B33C-2C3E2A4B4A69}" type="parTrans" cxnId="{BDF96D9C-51BB-4776-A586-71F4A9A9975B}">
      <dgm:prSet/>
      <dgm:spPr/>
      <dgm:t>
        <a:bodyPr/>
        <a:lstStyle/>
        <a:p>
          <a:endParaRPr lang="en-US"/>
        </a:p>
      </dgm:t>
    </dgm:pt>
    <dgm:pt modelId="{0921AF20-FE45-4AE7-AEFE-4D72880594C6}" type="sibTrans" cxnId="{BDF96D9C-51BB-4776-A586-71F4A9A9975B}">
      <dgm:prSet/>
      <dgm:spPr/>
      <dgm:t>
        <a:bodyPr/>
        <a:lstStyle/>
        <a:p>
          <a:endParaRPr lang="en-US"/>
        </a:p>
      </dgm:t>
    </dgm:pt>
    <dgm:pt modelId="{DCF8342C-4506-47C0-A3F8-95EE74D7DBCF}">
      <dgm:prSet phldrT="[Text]" custT="1"/>
      <dgm:spPr/>
      <dgm:t>
        <a:bodyPr/>
        <a:lstStyle/>
        <a:p>
          <a:r>
            <a:rPr lang="en-US" sz="900">
              <a:latin typeface="Montserrat" pitchFamily="2" charset="77"/>
            </a:rPr>
            <a:t>Regulatory Expertise</a:t>
          </a:r>
        </a:p>
      </dgm:t>
    </dgm:pt>
    <dgm:pt modelId="{C115A299-3BA5-4FBE-ADD0-37C4BC4151FE}" type="parTrans" cxnId="{9D87AECA-B82B-4084-8B77-4A2462461585}">
      <dgm:prSet/>
      <dgm:spPr/>
      <dgm:t>
        <a:bodyPr/>
        <a:lstStyle/>
        <a:p>
          <a:endParaRPr lang="en-US"/>
        </a:p>
      </dgm:t>
    </dgm:pt>
    <dgm:pt modelId="{89C2BCCE-77AA-4B15-906D-F66E01496955}" type="sibTrans" cxnId="{9D87AECA-B82B-4084-8B77-4A2462461585}">
      <dgm:prSet/>
      <dgm:spPr/>
      <dgm:t>
        <a:bodyPr/>
        <a:lstStyle/>
        <a:p>
          <a:endParaRPr lang="en-US"/>
        </a:p>
      </dgm:t>
    </dgm:pt>
    <dgm:pt modelId="{E5A398B6-58C9-42FB-B324-534466CD1DEB}">
      <dgm:prSet phldrT="[Text]" custT="1"/>
      <dgm:spPr/>
      <dgm:t>
        <a:bodyPr/>
        <a:lstStyle/>
        <a:p>
          <a:r>
            <a:rPr lang="en-US" sz="900">
              <a:latin typeface="Montserrat" pitchFamily="2" charset="77"/>
            </a:rPr>
            <a:t>Industry- Proven Practices</a:t>
          </a:r>
        </a:p>
      </dgm:t>
    </dgm:pt>
    <dgm:pt modelId="{44E5F06D-4964-48D9-91F4-9628141AD900}" type="parTrans" cxnId="{3CF61988-58F9-4F56-8F42-CF857D433D9A}">
      <dgm:prSet/>
      <dgm:spPr/>
      <dgm:t>
        <a:bodyPr/>
        <a:lstStyle/>
        <a:p>
          <a:endParaRPr lang="en-US"/>
        </a:p>
      </dgm:t>
    </dgm:pt>
    <dgm:pt modelId="{CEB408B3-328D-46A7-B254-509D3B774B14}" type="sibTrans" cxnId="{3CF61988-58F9-4F56-8F42-CF857D433D9A}">
      <dgm:prSet/>
      <dgm:spPr/>
      <dgm:t>
        <a:bodyPr/>
        <a:lstStyle/>
        <a:p>
          <a:endParaRPr lang="en-US"/>
        </a:p>
      </dgm:t>
    </dgm:pt>
    <dgm:pt modelId="{44D8C577-439A-4531-98B0-FE97AE4E2871}" type="pres">
      <dgm:prSet presAssocID="{B9FCCF4C-7BCC-4EED-9BAF-EA366AD6736B}" presName="compositeShape" presStyleCnt="0">
        <dgm:presLayoutVars>
          <dgm:chMax val="7"/>
          <dgm:dir/>
          <dgm:resizeHandles val="exact"/>
        </dgm:presLayoutVars>
      </dgm:prSet>
      <dgm:spPr/>
    </dgm:pt>
    <dgm:pt modelId="{3A6D2A1D-C3FD-4BD9-AABB-78204A801A33}" type="pres">
      <dgm:prSet presAssocID="{F736ACE1-EF05-4E58-9F16-9E8395D5848D}" presName="circ1" presStyleLbl="vennNode1" presStyleIdx="0" presStyleCnt="3"/>
      <dgm:spPr>
        <a:solidFill>
          <a:schemeClr val="accent5">
            <a:lumMod val="40000"/>
            <a:lumOff val="60000"/>
          </a:schemeClr>
        </a:solidFill>
      </dgm:spPr>
    </dgm:pt>
    <dgm:pt modelId="{18F41AFB-F2A4-4F6F-BC8A-31E17E7306B2}" type="pres">
      <dgm:prSet presAssocID="{F736ACE1-EF05-4E58-9F16-9E8395D5848D}" presName="circ1Tx" presStyleLbl="revTx" presStyleIdx="0" presStyleCnt="0">
        <dgm:presLayoutVars>
          <dgm:chMax val="0"/>
          <dgm:chPref val="0"/>
          <dgm:bulletEnabled val="1"/>
        </dgm:presLayoutVars>
      </dgm:prSet>
      <dgm:spPr/>
    </dgm:pt>
    <dgm:pt modelId="{175383B0-6582-434D-8140-973F33F50BBB}" type="pres">
      <dgm:prSet presAssocID="{DCF8342C-4506-47C0-A3F8-95EE74D7DBCF}" presName="circ2" presStyleLbl="vennNode1" presStyleIdx="1" presStyleCnt="3"/>
      <dgm:spPr/>
    </dgm:pt>
    <dgm:pt modelId="{D80C6501-3E5F-4115-B8EE-2B3E9E6DA2C8}" type="pres">
      <dgm:prSet presAssocID="{DCF8342C-4506-47C0-A3F8-95EE74D7DBCF}" presName="circ2Tx" presStyleLbl="revTx" presStyleIdx="0" presStyleCnt="0">
        <dgm:presLayoutVars>
          <dgm:chMax val="0"/>
          <dgm:chPref val="0"/>
          <dgm:bulletEnabled val="1"/>
        </dgm:presLayoutVars>
      </dgm:prSet>
      <dgm:spPr/>
    </dgm:pt>
    <dgm:pt modelId="{C6887C61-82A6-48A4-925D-ADF5B525A7DD}" type="pres">
      <dgm:prSet presAssocID="{E5A398B6-58C9-42FB-B324-534466CD1DEB}" presName="circ3" presStyleLbl="vennNode1" presStyleIdx="2" presStyleCnt="3"/>
      <dgm:spPr>
        <a:solidFill>
          <a:srgbClr val="CFB070"/>
        </a:solidFill>
      </dgm:spPr>
    </dgm:pt>
    <dgm:pt modelId="{12B3B65B-A180-48C3-9492-62C520CA444A}" type="pres">
      <dgm:prSet presAssocID="{E5A398B6-58C9-42FB-B324-534466CD1DEB}" presName="circ3Tx" presStyleLbl="revTx" presStyleIdx="0" presStyleCnt="0">
        <dgm:presLayoutVars>
          <dgm:chMax val="0"/>
          <dgm:chPref val="0"/>
          <dgm:bulletEnabled val="1"/>
        </dgm:presLayoutVars>
      </dgm:prSet>
      <dgm:spPr/>
    </dgm:pt>
  </dgm:ptLst>
  <dgm:cxnLst>
    <dgm:cxn modelId="{2E77BB01-7BAB-415E-B442-213280646FB7}" type="presOf" srcId="{DCF8342C-4506-47C0-A3F8-95EE74D7DBCF}" destId="{175383B0-6582-434D-8140-973F33F50BBB}" srcOrd="0" destOrd="0" presId="urn:microsoft.com/office/officeart/2005/8/layout/venn1"/>
    <dgm:cxn modelId="{78D19C6F-A507-4012-BDDE-5A52F63D1979}" type="presOf" srcId="{F736ACE1-EF05-4E58-9F16-9E8395D5848D}" destId="{18F41AFB-F2A4-4F6F-BC8A-31E17E7306B2}" srcOrd="1" destOrd="0" presId="urn:microsoft.com/office/officeart/2005/8/layout/venn1"/>
    <dgm:cxn modelId="{ACE30755-27CA-491E-ABB2-2D886C338095}" type="presOf" srcId="{E5A398B6-58C9-42FB-B324-534466CD1DEB}" destId="{12B3B65B-A180-48C3-9492-62C520CA444A}" srcOrd="1" destOrd="0" presId="urn:microsoft.com/office/officeart/2005/8/layout/venn1"/>
    <dgm:cxn modelId="{3CF61988-58F9-4F56-8F42-CF857D433D9A}" srcId="{B9FCCF4C-7BCC-4EED-9BAF-EA366AD6736B}" destId="{E5A398B6-58C9-42FB-B324-534466CD1DEB}" srcOrd="2" destOrd="0" parTransId="{44E5F06D-4964-48D9-91F4-9628141AD900}" sibTransId="{CEB408B3-328D-46A7-B254-509D3B774B14}"/>
    <dgm:cxn modelId="{BDF96D9C-51BB-4776-A586-71F4A9A9975B}" srcId="{B9FCCF4C-7BCC-4EED-9BAF-EA366AD6736B}" destId="{F736ACE1-EF05-4E58-9F16-9E8395D5848D}" srcOrd="0" destOrd="0" parTransId="{ACBF756A-580F-45AD-B33C-2C3E2A4B4A69}" sibTransId="{0921AF20-FE45-4AE7-AEFE-4D72880594C6}"/>
    <dgm:cxn modelId="{FC3337AD-BE40-4ED2-A841-F1C055CF5515}" type="presOf" srcId="{DCF8342C-4506-47C0-A3F8-95EE74D7DBCF}" destId="{D80C6501-3E5F-4115-B8EE-2B3E9E6DA2C8}" srcOrd="1" destOrd="0" presId="urn:microsoft.com/office/officeart/2005/8/layout/venn1"/>
    <dgm:cxn modelId="{60120DBD-401B-4A60-A588-91B80965ED5C}" type="presOf" srcId="{B9FCCF4C-7BCC-4EED-9BAF-EA366AD6736B}" destId="{44D8C577-439A-4531-98B0-FE97AE4E2871}" srcOrd="0" destOrd="0" presId="urn:microsoft.com/office/officeart/2005/8/layout/venn1"/>
    <dgm:cxn modelId="{08A705BE-D09F-4F07-A6E2-584A7962F7E7}" type="presOf" srcId="{E5A398B6-58C9-42FB-B324-534466CD1DEB}" destId="{C6887C61-82A6-48A4-925D-ADF5B525A7DD}" srcOrd="0" destOrd="0" presId="urn:microsoft.com/office/officeart/2005/8/layout/venn1"/>
    <dgm:cxn modelId="{9D87AECA-B82B-4084-8B77-4A2462461585}" srcId="{B9FCCF4C-7BCC-4EED-9BAF-EA366AD6736B}" destId="{DCF8342C-4506-47C0-A3F8-95EE74D7DBCF}" srcOrd="1" destOrd="0" parTransId="{C115A299-3BA5-4FBE-ADD0-37C4BC4151FE}" sibTransId="{89C2BCCE-77AA-4B15-906D-F66E01496955}"/>
    <dgm:cxn modelId="{5F7AF5FC-9116-4D87-B653-823F3D7AF9A2}" type="presOf" srcId="{F736ACE1-EF05-4E58-9F16-9E8395D5848D}" destId="{3A6D2A1D-C3FD-4BD9-AABB-78204A801A33}" srcOrd="0" destOrd="0" presId="urn:microsoft.com/office/officeart/2005/8/layout/venn1"/>
    <dgm:cxn modelId="{47823D1A-14A7-459D-B94E-EDD3E72A5F3D}" type="presParOf" srcId="{44D8C577-439A-4531-98B0-FE97AE4E2871}" destId="{3A6D2A1D-C3FD-4BD9-AABB-78204A801A33}" srcOrd="0" destOrd="0" presId="urn:microsoft.com/office/officeart/2005/8/layout/venn1"/>
    <dgm:cxn modelId="{6F88AD3E-1021-463B-842F-08B9F1BE0543}" type="presParOf" srcId="{44D8C577-439A-4531-98B0-FE97AE4E2871}" destId="{18F41AFB-F2A4-4F6F-BC8A-31E17E7306B2}" srcOrd="1" destOrd="0" presId="urn:microsoft.com/office/officeart/2005/8/layout/venn1"/>
    <dgm:cxn modelId="{1CBCBBCD-0074-429E-890E-BADB1EBC7152}" type="presParOf" srcId="{44D8C577-439A-4531-98B0-FE97AE4E2871}" destId="{175383B0-6582-434D-8140-973F33F50BBB}" srcOrd="2" destOrd="0" presId="urn:microsoft.com/office/officeart/2005/8/layout/venn1"/>
    <dgm:cxn modelId="{A2C02231-4989-41BF-9B04-819E4358DA3C}" type="presParOf" srcId="{44D8C577-439A-4531-98B0-FE97AE4E2871}" destId="{D80C6501-3E5F-4115-B8EE-2B3E9E6DA2C8}" srcOrd="3" destOrd="0" presId="urn:microsoft.com/office/officeart/2005/8/layout/venn1"/>
    <dgm:cxn modelId="{33D36B77-920F-4FC3-B4F7-C9F9C330D110}" type="presParOf" srcId="{44D8C577-439A-4531-98B0-FE97AE4E2871}" destId="{C6887C61-82A6-48A4-925D-ADF5B525A7DD}" srcOrd="4" destOrd="0" presId="urn:microsoft.com/office/officeart/2005/8/layout/venn1"/>
    <dgm:cxn modelId="{2F98E6F4-3D55-4D7D-BBFA-8D71EF84230C}" type="presParOf" srcId="{44D8C577-439A-4531-98B0-FE97AE4E2871}" destId="{12B3B65B-A180-48C3-9492-62C520CA444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58895-C96B-4614-850A-F8816A5FDB2A}">
      <dsp:nvSpPr>
        <dsp:cNvPr id="0" name=""/>
        <dsp:cNvSpPr/>
      </dsp:nvSpPr>
      <dsp:spPr>
        <a:xfrm>
          <a:off x="453379" y="113"/>
          <a:ext cx="1600164" cy="960098"/>
        </a:xfrm>
        <a:prstGeom prst="rect">
          <a:avLst/>
        </a:prstGeom>
        <a:solidFill>
          <a:srgbClr val="CFB070"/>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Race</a:t>
          </a:r>
        </a:p>
      </dsp:txBody>
      <dsp:txXfrm>
        <a:off x="453379" y="113"/>
        <a:ext cx="1600164" cy="960098"/>
      </dsp:txXfrm>
    </dsp:sp>
    <dsp:sp modelId="{0C3B3087-E049-44B4-968D-0F17B7C4CD8E}">
      <dsp:nvSpPr>
        <dsp:cNvPr id="0" name=""/>
        <dsp:cNvSpPr/>
      </dsp:nvSpPr>
      <dsp:spPr>
        <a:xfrm>
          <a:off x="2213560" y="113"/>
          <a:ext cx="1600164" cy="960098"/>
        </a:xfrm>
        <a:prstGeom prst="rect">
          <a:avLst/>
        </a:prstGeom>
        <a:solidFill>
          <a:srgbClr val="CFB070"/>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Ethnicity</a:t>
          </a:r>
        </a:p>
      </dsp:txBody>
      <dsp:txXfrm>
        <a:off x="2213560" y="113"/>
        <a:ext cx="1600164" cy="960098"/>
      </dsp:txXfrm>
    </dsp:sp>
    <dsp:sp modelId="{4E7CA987-2DB7-4309-9CBE-158F7CA01EA0}">
      <dsp:nvSpPr>
        <dsp:cNvPr id="0" name=""/>
        <dsp:cNvSpPr/>
      </dsp:nvSpPr>
      <dsp:spPr>
        <a:xfrm>
          <a:off x="453379" y="1120228"/>
          <a:ext cx="1600164" cy="960098"/>
        </a:xfrm>
        <a:prstGeom prst="rect">
          <a:avLst/>
        </a:prstGeom>
        <a:solidFill>
          <a:srgbClr val="CFB070"/>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Age</a:t>
          </a:r>
        </a:p>
      </dsp:txBody>
      <dsp:txXfrm>
        <a:off x="453379" y="1120228"/>
        <a:ext cx="1600164" cy="960098"/>
      </dsp:txXfrm>
    </dsp:sp>
    <dsp:sp modelId="{05A748EC-8B7B-4AD8-88D2-FCF0209D2DAA}">
      <dsp:nvSpPr>
        <dsp:cNvPr id="0" name=""/>
        <dsp:cNvSpPr/>
      </dsp:nvSpPr>
      <dsp:spPr>
        <a:xfrm>
          <a:off x="2213560" y="1120228"/>
          <a:ext cx="1600164" cy="960098"/>
        </a:xfrm>
        <a:prstGeom prst="rect">
          <a:avLst/>
        </a:prstGeom>
        <a:solidFill>
          <a:srgbClr val="CFB070"/>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Gender/Sex</a:t>
          </a:r>
        </a:p>
      </dsp:txBody>
      <dsp:txXfrm>
        <a:off x="2213560" y="1120228"/>
        <a:ext cx="1600164" cy="960098"/>
      </dsp:txXfrm>
    </dsp:sp>
    <dsp:sp modelId="{48896291-A237-44F3-A9E0-87AE9A349602}">
      <dsp:nvSpPr>
        <dsp:cNvPr id="0" name=""/>
        <dsp:cNvSpPr/>
      </dsp:nvSpPr>
      <dsp:spPr>
        <a:xfrm>
          <a:off x="1333469" y="2240343"/>
          <a:ext cx="1600164" cy="960098"/>
        </a:xfrm>
        <a:prstGeom prst="rect">
          <a:avLst/>
        </a:prstGeom>
        <a:solidFill>
          <a:srgbClr val="CFB070"/>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MMCT/MHT/MBT</a:t>
          </a:r>
        </a:p>
      </dsp:txBody>
      <dsp:txXfrm>
        <a:off x="1333469" y="2240343"/>
        <a:ext cx="1600164" cy="960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58895-C96B-4614-850A-F8816A5FDB2A}">
      <dsp:nvSpPr>
        <dsp:cNvPr id="0" name=""/>
        <dsp:cNvSpPr/>
      </dsp:nvSpPr>
      <dsp:spPr>
        <a:xfrm>
          <a:off x="0" y="164036"/>
          <a:ext cx="1496397" cy="897838"/>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Race</a:t>
          </a:r>
        </a:p>
      </dsp:txBody>
      <dsp:txXfrm>
        <a:off x="0" y="164036"/>
        <a:ext cx="1496397" cy="897838"/>
      </dsp:txXfrm>
    </dsp:sp>
    <dsp:sp modelId="{0C3B3087-E049-44B4-968D-0F17B7C4CD8E}">
      <dsp:nvSpPr>
        <dsp:cNvPr id="0" name=""/>
        <dsp:cNvSpPr/>
      </dsp:nvSpPr>
      <dsp:spPr>
        <a:xfrm>
          <a:off x="1646037" y="164036"/>
          <a:ext cx="1496397" cy="897838"/>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Ethnicity</a:t>
          </a:r>
        </a:p>
      </dsp:txBody>
      <dsp:txXfrm>
        <a:off x="1646037" y="164036"/>
        <a:ext cx="1496397" cy="897838"/>
      </dsp:txXfrm>
    </dsp:sp>
    <dsp:sp modelId="{4E7CA987-2DB7-4309-9CBE-158F7CA01EA0}">
      <dsp:nvSpPr>
        <dsp:cNvPr id="0" name=""/>
        <dsp:cNvSpPr/>
      </dsp:nvSpPr>
      <dsp:spPr>
        <a:xfrm>
          <a:off x="3292075" y="164036"/>
          <a:ext cx="1496397" cy="897838"/>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Age</a:t>
          </a:r>
        </a:p>
      </dsp:txBody>
      <dsp:txXfrm>
        <a:off x="3292075" y="164036"/>
        <a:ext cx="1496397" cy="897838"/>
      </dsp:txXfrm>
    </dsp:sp>
    <dsp:sp modelId="{05A748EC-8B7B-4AD8-88D2-FCF0209D2DAA}">
      <dsp:nvSpPr>
        <dsp:cNvPr id="0" name=""/>
        <dsp:cNvSpPr/>
      </dsp:nvSpPr>
      <dsp:spPr>
        <a:xfrm>
          <a:off x="0" y="1211515"/>
          <a:ext cx="1496397" cy="897838"/>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Gender/Sex</a:t>
          </a:r>
        </a:p>
      </dsp:txBody>
      <dsp:txXfrm>
        <a:off x="0" y="1211515"/>
        <a:ext cx="1496397" cy="897838"/>
      </dsp:txXfrm>
    </dsp:sp>
    <dsp:sp modelId="{48896291-A237-44F3-A9E0-87AE9A349602}">
      <dsp:nvSpPr>
        <dsp:cNvPr id="0" name=""/>
        <dsp:cNvSpPr/>
      </dsp:nvSpPr>
      <dsp:spPr>
        <a:xfrm>
          <a:off x="1646037" y="1211515"/>
          <a:ext cx="1496397" cy="897838"/>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MMCT/MHT/MBT</a:t>
          </a:r>
        </a:p>
      </dsp:txBody>
      <dsp:txXfrm>
        <a:off x="1646037" y="1211515"/>
        <a:ext cx="1496397" cy="897838"/>
      </dsp:txXfrm>
    </dsp:sp>
    <dsp:sp modelId="{81CE0192-BB12-4F1D-AC70-1D729C8E2A4B}">
      <dsp:nvSpPr>
        <dsp:cNvPr id="0" name=""/>
        <dsp:cNvSpPr/>
      </dsp:nvSpPr>
      <dsp:spPr>
        <a:xfrm>
          <a:off x="3292075" y="1211515"/>
          <a:ext cx="1496397" cy="897838"/>
        </a:xfrm>
        <a:prstGeom prst="rect">
          <a:avLst/>
        </a:prstGeom>
        <a:solidFill>
          <a:schemeClr val="tx2">
            <a:lumMod val="20000"/>
            <a:lumOff val="80000"/>
          </a:schemeClr>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Women-Owned</a:t>
          </a:r>
        </a:p>
      </dsp:txBody>
      <dsp:txXfrm>
        <a:off x="3292075" y="1211515"/>
        <a:ext cx="1496397" cy="897838"/>
      </dsp:txXfrm>
    </dsp:sp>
    <dsp:sp modelId="{C86A42D4-0842-4898-9734-98353AB76120}">
      <dsp:nvSpPr>
        <dsp:cNvPr id="0" name=""/>
        <dsp:cNvSpPr/>
      </dsp:nvSpPr>
      <dsp:spPr>
        <a:xfrm>
          <a:off x="823018" y="2258993"/>
          <a:ext cx="1496397" cy="897838"/>
        </a:xfrm>
        <a:prstGeom prst="rect">
          <a:avLst/>
        </a:prstGeom>
        <a:solidFill>
          <a:schemeClr val="tx2">
            <a:lumMod val="20000"/>
            <a:lumOff val="80000"/>
          </a:schemeClr>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Minority-Owned</a:t>
          </a:r>
        </a:p>
      </dsp:txBody>
      <dsp:txXfrm>
        <a:off x="823018" y="2258993"/>
        <a:ext cx="1496397" cy="897838"/>
      </dsp:txXfrm>
    </dsp:sp>
    <dsp:sp modelId="{FA1C9D1B-C3E6-4CB5-B9D4-31FD7B989301}">
      <dsp:nvSpPr>
        <dsp:cNvPr id="0" name=""/>
        <dsp:cNvSpPr/>
      </dsp:nvSpPr>
      <dsp:spPr>
        <a:xfrm>
          <a:off x="2469056" y="2258993"/>
          <a:ext cx="1496397" cy="897838"/>
        </a:xfrm>
        <a:prstGeom prst="rect">
          <a:avLst/>
        </a:prstGeom>
        <a:solidFill>
          <a:schemeClr val="tx2">
            <a:lumMod val="20000"/>
            <a:lumOff val="80000"/>
          </a:schemeClr>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LGBTQI+ Owned</a:t>
          </a:r>
        </a:p>
      </dsp:txBody>
      <dsp:txXfrm>
        <a:off x="2469056" y="2258993"/>
        <a:ext cx="1496397" cy="897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4294A-B403-49AA-9450-0972E3865725}">
      <dsp:nvSpPr>
        <dsp:cNvPr id="0" name=""/>
        <dsp:cNvSpPr/>
      </dsp:nvSpPr>
      <dsp:spPr>
        <a:xfrm>
          <a:off x="2280" y="360916"/>
          <a:ext cx="1809582" cy="1085749"/>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Closed-End Loans</a:t>
          </a:r>
        </a:p>
      </dsp:txBody>
      <dsp:txXfrm>
        <a:off x="2280" y="360916"/>
        <a:ext cx="1809582" cy="1085749"/>
      </dsp:txXfrm>
    </dsp:sp>
    <dsp:sp modelId="{CD94CE4A-4651-4FEF-8B18-C51AEACC57D8}">
      <dsp:nvSpPr>
        <dsp:cNvPr id="0" name=""/>
        <dsp:cNvSpPr/>
      </dsp:nvSpPr>
      <dsp:spPr>
        <a:xfrm>
          <a:off x="1992822" y="360916"/>
          <a:ext cx="1809582" cy="1085749"/>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Lines of Credit</a:t>
          </a:r>
        </a:p>
      </dsp:txBody>
      <dsp:txXfrm>
        <a:off x="1992822" y="360916"/>
        <a:ext cx="1809582" cy="1085749"/>
      </dsp:txXfrm>
    </dsp:sp>
    <dsp:sp modelId="{234E1324-F885-4611-9020-418C6497BFAC}">
      <dsp:nvSpPr>
        <dsp:cNvPr id="0" name=""/>
        <dsp:cNvSpPr/>
      </dsp:nvSpPr>
      <dsp:spPr>
        <a:xfrm>
          <a:off x="3983363" y="360916"/>
          <a:ext cx="1809582" cy="1085749"/>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Credit Cards</a:t>
          </a:r>
        </a:p>
      </dsp:txBody>
      <dsp:txXfrm>
        <a:off x="3983363" y="360916"/>
        <a:ext cx="1809582" cy="1085749"/>
      </dsp:txXfrm>
    </dsp:sp>
    <dsp:sp modelId="{3E93FC92-833C-4399-B990-702DA06E1BBB}">
      <dsp:nvSpPr>
        <dsp:cNvPr id="0" name=""/>
        <dsp:cNvSpPr/>
      </dsp:nvSpPr>
      <dsp:spPr>
        <a:xfrm>
          <a:off x="5973904" y="360916"/>
          <a:ext cx="1809582" cy="1085749"/>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Equipment</a:t>
          </a:r>
        </a:p>
      </dsp:txBody>
      <dsp:txXfrm>
        <a:off x="5973904" y="360916"/>
        <a:ext cx="1809582" cy="1085749"/>
      </dsp:txXfrm>
    </dsp:sp>
    <dsp:sp modelId="{7C73DD3D-5F1B-439F-AEB7-4FA4EB5EB0F8}">
      <dsp:nvSpPr>
        <dsp:cNvPr id="0" name=""/>
        <dsp:cNvSpPr/>
      </dsp:nvSpPr>
      <dsp:spPr>
        <a:xfrm>
          <a:off x="997551" y="1627624"/>
          <a:ext cx="1809582" cy="1085749"/>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Vehicle</a:t>
          </a:r>
        </a:p>
      </dsp:txBody>
      <dsp:txXfrm>
        <a:off x="997551" y="1627624"/>
        <a:ext cx="1809582" cy="1085749"/>
      </dsp:txXfrm>
    </dsp:sp>
    <dsp:sp modelId="{B968C97D-F7D0-4606-BCF0-314D925E4C7D}">
      <dsp:nvSpPr>
        <dsp:cNvPr id="0" name=""/>
        <dsp:cNvSpPr/>
      </dsp:nvSpPr>
      <dsp:spPr>
        <a:xfrm>
          <a:off x="2988092" y="1627624"/>
          <a:ext cx="1809582" cy="1085749"/>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Merchant Cash Advances</a:t>
          </a:r>
        </a:p>
      </dsp:txBody>
      <dsp:txXfrm>
        <a:off x="2988092" y="1627624"/>
        <a:ext cx="1809582" cy="1085749"/>
      </dsp:txXfrm>
    </dsp:sp>
    <dsp:sp modelId="{B9977562-77DF-4F71-9551-7CE4E36DA6EC}">
      <dsp:nvSpPr>
        <dsp:cNvPr id="0" name=""/>
        <dsp:cNvSpPr/>
      </dsp:nvSpPr>
      <dsp:spPr>
        <a:xfrm>
          <a:off x="4978633" y="1627624"/>
          <a:ext cx="1809582" cy="1085749"/>
        </a:xfrm>
        <a:prstGeom prst="rect">
          <a:avLst/>
        </a:prstGeom>
        <a:solidFill>
          <a:srgbClr val="1A2C63"/>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Specialized Products</a:t>
          </a:r>
        </a:p>
      </dsp:txBody>
      <dsp:txXfrm>
        <a:off x="4978633" y="1627624"/>
        <a:ext cx="1809582" cy="1085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D2A1D-C3FD-4BD9-AABB-78204A801A33}">
      <dsp:nvSpPr>
        <dsp:cNvPr id="0" name=""/>
        <dsp:cNvSpPr/>
      </dsp:nvSpPr>
      <dsp:spPr>
        <a:xfrm>
          <a:off x="499425" y="24094"/>
          <a:ext cx="1156521" cy="1156521"/>
        </a:xfrm>
        <a:prstGeom prst="ellipse">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latin typeface="Montserrat" pitchFamily="2" charset="77"/>
            </a:rPr>
            <a:t>Practitioner Experience</a:t>
          </a:r>
        </a:p>
      </dsp:txBody>
      <dsp:txXfrm>
        <a:off x="653628" y="226485"/>
        <a:ext cx="848115" cy="520434"/>
      </dsp:txXfrm>
    </dsp:sp>
    <dsp:sp modelId="{175383B0-6582-434D-8140-973F33F50BBB}">
      <dsp:nvSpPr>
        <dsp:cNvPr id="0" name=""/>
        <dsp:cNvSpPr/>
      </dsp:nvSpPr>
      <dsp:spPr>
        <a:xfrm>
          <a:off x="916737" y="746920"/>
          <a:ext cx="1156521" cy="1156521"/>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latin typeface="Montserrat" pitchFamily="2" charset="77"/>
            </a:rPr>
            <a:t>Regulatory Expertise</a:t>
          </a:r>
        </a:p>
      </dsp:txBody>
      <dsp:txXfrm>
        <a:off x="1270440" y="1045688"/>
        <a:ext cx="693912" cy="636086"/>
      </dsp:txXfrm>
    </dsp:sp>
    <dsp:sp modelId="{C6887C61-82A6-48A4-925D-ADF5B525A7DD}">
      <dsp:nvSpPr>
        <dsp:cNvPr id="0" name=""/>
        <dsp:cNvSpPr/>
      </dsp:nvSpPr>
      <dsp:spPr>
        <a:xfrm>
          <a:off x="82114" y="746920"/>
          <a:ext cx="1156521" cy="1156521"/>
        </a:xfrm>
        <a:prstGeom prst="ellipse">
          <a:avLst/>
        </a:prstGeom>
        <a:solidFill>
          <a:srgbClr val="CFB070"/>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latin typeface="Montserrat" pitchFamily="2" charset="77"/>
            </a:rPr>
            <a:t>Industry- Proven Practices</a:t>
          </a:r>
        </a:p>
      </dsp:txBody>
      <dsp:txXfrm>
        <a:off x="191019" y="1045688"/>
        <a:ext cx="693912" cy="6360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423863" y="704850"/>
            <a:ext cx="6254750" cy="3519488"/>
          </a:xfrm>
          <a:prstGeom prst="rect">
            <a:avLst/>
          </a:prstGeom>
        </p:spPr>
        <p:txBody>
          <a:bodyPr lIns="94229" tIns="47114" rIns="94229" bIns="47114"/>
          <a:lstStyle/>
          <a:p>
            <a:endParaRPr/>
          </a:p>
        </p:txBody>
      </p:sp>
      <p:sp>
        <p:nvSpPr>
          <p:cNvPr id="108" name="Shape 108"/>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Montserrat Light"/>
      </a:defRPr>
    </a:lvl1pPr>
    <a:lvl2pPr indent="228600" latinLnBrk="0">
      <a:defRPr sz="1200">
        <a:latin typeface="+mn-lt"/>
        <a:ea typeface="+mn-ea"/>
        <a:cs typeface="+mn-cs"/>
        <a:sym typeface="Montserrat Light"/>
      </a:defRPr>
    </a:lvl2pPr>
    <a:lvl3pPr indent="457200" latinLnBrk="0">
      <a:defRPr sz="1200">
        <a:latin typeface="+mn-lt"/>
        <a:ea typeface="+mn-ea"/>
        <a:cs typeface="+mn-cs"/>
        <a:sym typeface="Montserrat Light"/>
      </a:defRPr>
    </a:lvl3pPr>
    <a:lvl4pPr indent="685800" latinLnBrk="0">
      <a:defRPr sz="1200">
        <a:latin typeface="+mn-lt"/>
        <a:ea typeface="+mn-ea"/>
        <a:cs typeface="+mn-cs"/>
        <a:sym typeface="Montserrat Light"/>
      </a:defRPr>
    </a:lvl4pPr>
    <a:lvl5pPr indent="914400" latinLnBrk="0">
      <a:defRPr sz="1200">
        <a:latin typeface="+mn-lt"/>
        <a:ea typeface="+mn-ea"/>
        <a:cs typeface="+mn-cs"/>
        <a:sym typeface="Montserrat Light"/>
      </a:defRPr>
    </a:lvl5pPr>
    <a:lvl6pPr indent="1143000" latinLnBrk="0">
      <a:defRPr sz="1200">
        <a:latin typeface="+mn-lt"/>
        <a:ea typeface="+mn-ea"/>
        <a:cs typeface="+mn-cs"/>
        <a:sym typeface="Montserrat Light"/>
      </a:defRPr>
    </a:lvl6pPr>
    <a:lvl7pPr indent="1371600" latinLnBrk="0">
      <a:defRPr sz="1200">
        <a:latin typeface="+mn-lt"/>
        <a:ea typeface="+mn-ea"/>
        <a:cs typeface="+mn-cs"/>
        <a:sym typeface="Montserrat Light"/>
      </a:defRPr>
    </a:lvl7pPr>
    <a:lvl8pPr indent="1600200" latinLnBrk="0">
      <a:defRPr sz="1200">
        <a:latin typeface="+mn-lt"/>
        <a:ea typeface="+mn-ea"/>
        <a:cs typeface="+mn-cs"/>
        <a:sym typeface="Montserrat Light"/>
      </a:defRPr>
    </a:lvl8pPr>
    <a:lvl9pPr indent="1828800" latinLnBrk="0">
      <a:defRPr sz="1200">
        <a:latin typeface="+mn-lt"/>
        <a:ea typeface="+mn-ea"/>
        <a:cs typeface="+mn-cs"/>
        <a:sym typeface="Montserrat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721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Firewall exceptions</a:t>
            </a:r>
          </a:p>
        </p:txBody>
      </p:sp>
    </p:spTree>
    <p:extLst>
      <p:ext uri="{BB962C8B-B14F-4D97-AF65-F5344CB8AC3E}">
        <p14:creationId xmlns:p14="http://schemas.microsoft.com/office/powerpoint/2010/main" val="95217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Consistent with Reg B - Covered applications. A “covered application”—which triggers data collection, reporting, and related requirements when submitted by a small business—is defined as an oral or written request for a covered credit transaction that is made in accordance with procedures used by a financial institution for the type of credit requested. This definition of covered application is largely consistent with the existing Regulation B definition of that term. However, certain circumstances are not covered applications for purposes of this rule, even if they are considered applications under existing Regulation B. Specifically, covered applications for purposes of this rule do not include (1) reevaluation, extension, or renewal requests on existing business credit accounts, unless the request seeks additional credit amounts; or (2) inquiries and prequalification requests.</a:t>
            </a:r>
          </a:p>
        </p:txBody>
      </p:sp>
    </p:spTree>
    <p:extLst>
      <p:ext uri="{BB962C8B-B14F-4D97-AF65-F5344CB8AC3E}">
        <p14:creationId xmlns:p14="http://schemas.microsoft.com/office/powerpoint/2010/main" val="160072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359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document your “reasonable method”</a:t>
            </a:r>
          </a:p>
        </p:txBody>
      </p:sp>
    </p:spTree>
    <p:extLst>
      <p:ext uri="{BB962C8B-B14F-4D97-AF65-F5344CB8AC3E}">
        <p14:creationId xmlns:p14="http://schemas.microsoft.com/office/powerpoint/2010/main" val="247678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Analysis methods should include peer comparisons (when it becomes available), denial disparity, and pricing disparity analyses.</a:t>
            </a:r>
          </a:p>
          <a:p>
            <a:endParaRPr lang="en-US"/>
          </a:p>
          <a:p>
            <a:r>
              <a:rPr lang="en-US" sz="1200" b="0" i="0">
                <a:effectLst/>
                <a:latin typeface="+mn-lt"/>
                <a:ea typeface="+mn-ea"/>
                <a:cs typeface="+mn-cs"/>
                <a:sym typeface="Montserrat Light"/>
              </a:rPr>
              <a:t>Small businesses will be able to self-identify as women-, minority-, or LGBTQI+-owned. Lenders will be able to rely on the financial and other information provided by the small business. </a:t>
            </a:r>
            <a:r>
              <a:rPr lang="en-US" sz="1200" b="1" i="0">
                <a:effectLst/>
                <a:latin typeface="+mn-lt"/>
                <a:ea typeface="+mn-ea"/>
                <a:cs typeface="+mn-cs"/>
                <a:sym typeface="Montserrat Light"/>
              </a:rPr>
              <a:t>Loan officers will not be required to make their own determinations of an applicant’s race, ethnicity, or any other demographic information.</a:t>
            </a:r>
            <a:endParaRPr lang="en-US" b="1"/>
          </a:p>
        </p:txBody>
      </p:sp>
    </p:spTree>
    <p:extLst>
      <p:ext uri="{BB962C8B-B14F-4D97-AF65-F5344CB8AC3E}">
        <p14:creationId xmlns:p14="http://schemas.microsoft.com/office/powerpoint/2010/main" val="261484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800"/>
              <a:t>Current state CRA laws (CT, DC, IL, MA, NY)</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800"/>
              <a:t>Proposed state CRA laws (CA, PA)</a:t>
            </a:r>
            <a:endParaRPr lang="en-US"/>
          </a:p>
          <a:p>
            <a:endParaRPr lang="en-US"/>
          </a:p>
        </p:txBody>
      </p:sp>
    </p:spTree>
    <p:extLst>
      <p:ext uri="{BB962C8B-B14F-4D97-AF65-F5344CB8AC3E}">
        <p14:creationId xmlns:p14="http://schemas.microsoft.com/office/powerpoint/2010/main" val="4218855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flip="none" rotWithShape="1">
          <a:gsLst>
            <a:gs pos="38000">
              <a:srgbClr val="23356C"/>
            </a:gs>
            <a:gs pos="100000">
              <a:srgbClr val="162245"/>
            </a:gs>
          </a:gsLst>
          <a:lin ang="8100000" scaled="0"/>
        </a:gradFill>
        <a:effectLst/>
      </p:bgPr>
    </p:bg>
    <p:spTree>
      <p:nvGrpSpPr>
        <p:cNvPr id="1" name=""/>
        <p:cNvGrpSpPr/>
        <p:nvPr/>
      </p:nvGrpSpPr>
      <p:grpSpPr>
        <a:xfrm>
          <a:off x="0" y="0"/>
          <a:ext cx="0" cy="0"/>
          <a:chOff x="0" y="0"/>
          <a:chExt cx="0" cy="0"/>
        </a:xfrm>
      </p:grpSpPr>
      <p:sp>
        <p:nvSpPr>
          <p:cNvPr id="14" name="Title Text"/>
          <p:cNvSpPr txBox="1">
            <a:spLocks noGrp="1"/>
          </p:cNvSpPr>
          <p:nvPr>
            <p:ph type="title"/>
          </p:nvPr>
        </p:nvSpPr>
        <p:spPr>
          <a:xfrm>
            <a:off x="2792962" y="1328571"/>
            <a:ext cx="7146567" cy="2417519"/>
          </a:xfrm>
          <a:prstGeom prst="rect">
            <a:avLst/>
          </a:prstGeom>
        </p:spPr>
        <p:txBody>
          <a:bodyPr anchor="t"/>
          <a:lstStyle>
            <a:lvl1pPr algn="ctr">
              <a:defRPr sz="4400">
                <a:solidFill>
                  <a:srgbClr val="FFFFFF"/>
                </a:solidFill>
                <a:latin typeface="ModernoFB"/>
                <a:ea typeface="ModernoFB"/>
                <a:cs typeface="ModernoFB"/>
                <a:sym typeface="ModernoFB"/>
              </a:defRPr>
            </a:lvl1pPr>
          </a:lstStyle>
          <a:p>
            <a:r>
              <a:t>Title Text</a:t>
            </a:r>
          </a:p>
        </p:txBody>
      </p:sp>
      <p:sp>
        <p:nvSpPr>
          <p:cNvPr id="15" name="Body Level One…"/>
          <p:cNvSpPr txBox="1">
            <a:spLocks noGrp="1"/>
          </p:cNvSpPr>
          <p:nvPr>
            <p:ph type="body" sz="quarter" idx="1" hasCustomPrompt="1"/>
          </p:nvPr>
        </p:nvSpPr>
        <p:spPr>
          <a:xfrm>
            <a:off x="2792962" y="3988920"/>
            <a:ext cx="7146567" cy="1126451"/>
          </a:xfrm>
          <a:prstGeom prst="rect">
            <a:avLst/>
          </a:prstGeom>
        </p:spPr>
        <p:txBody>
          <a:bodyPr/>
          <a:lstStyle>
            <a:lvl1pPr marL="0" indent="0" algn="ctr">
              <a:lnSpc>
                <a:spcPct val="70000"/>
              </a:lnSpc>
              <a:buSzTx/>
              <a:buFontTx/>
              <a:buNone/>
              <a:defRPr>
                <a:solidFill>
                  <a:srgbClr val="FFFFFF"/>
                </a:solidFill>
              </a:defRPr>
            </a:lvl1pPr>
            <a:lvl2pPr marL="0" indent="0" algn="ctr">
              <a:lnSpc>
                <a:spcPct val="70000"/>
              </a:lnSpc>
              <a:buSzTx/>
              <a:buFontTx/>
              <a:buNone/>
              <a:defRPr>
                <a:solidFill>
                  <a:srgbClr val="FFFFFF"/>
                </a:solidFill>
              </a:defRPr>
            </a:lvl2pPr>
            <a:lvl3pPr marL="0" indent="0" algn="ctr">
              <a:lnSpc>
                <a:spcPct val="70000"/>
              </a:lnSpc>
              <a:buSzTx/>
              <a:buFontTx/>
              <a:buNone/>
              <a:defRPr>
                <a:solidFill>
                  <a:srgbClr val="FFFFFF"/>
                </a:solidFill>
              </a:defRPr>
            </a:lvl3pPr>
            <a:lvl4pPr marL="0" indent="0" algn="ctr">
              <a:lnSpc>
                <a:spcPct val="70000"/>
              </a:lnSpc>
              <a:buSzTx/>
              <a:buFontTx/>
              <a:buNone/>
              <a:defRPr>
                <a:solidFill>
                  <a:srgbClr val="FFFFFF"/>
                </a:solidFill>
              </a:defRPr>
            </a:lvl4pPr>
            <a:lvl5pPr marL="0" indent="0" algn="ctr">
              <a:lnSpc>
                <a:spcPct val="70000"/>
              </a:lnSpc>
              <a:buSzTx/>
              <a:buFontTx/>
              <a:buNone/>
              <a:defRPr>
                <a:solidFill>
                  <a:srgbClr val="FFFFFF"/>
                </a:solidFill>
              </a:defRPr>
            </a:lvl5pPr>
          </a:lstStyle>
          <a:p>
            <a:r>
              <a:t>(Presenter, Title)</a:t>
            </a:r>
          </a:p>
          <a:p>
            <a:pPr lvl="1"/>
            <a:endParaRPr/>
          </a:p>
          <a:p>
            <a:pPr lvl="2"/>
            <a:endParaRPr/>
          </a:p>
          <a:p>
            <a:pPr lvl="3"/>
            <a:endParaRPr/>
          </a:p>
          <a:p>
            <a:pPr lvl="4"/>
            <a:endParaRPr/>
          </a:p>
        </p:txBody>
      </p:sp>
      <p:sp>
        <p:nvSpPr>
          <p:cNvPr id="16" name="Title 1"/>
          <p:cNvSpPr txBox="1"/>
          <p:nvPr/>
        </p:nvSpPr>
        <p:spPr>
          <a:xfrm>
            <a:off x="4802671" y="6434197"/>
            <a:ext cx="3104201" cy="3352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lvl1pPr algn="ctr">
              <a:lnSpc>
                <a:spcPct val="90000"/>
              </a:lnSpc>
              <a:defRPr sz="1100">
                <a:solidFill>
                  <a:srgbClr val="FFFFFF"/>
                </a:solidFill>
              </a:defRPr>
            </a:lvl1pPr>
          </a:lstStyle>
          <a:p>
            <a:r>
              <a:t>treliant.com</a:t>
            </a:r>
          </a:p>
        </p:txBody>
      </p:sp>
      <p:pic>
        <p:nvPicPr>
          <p:cNvPr id="17" name="Picture 3" descr="Picture 3"/>
          <p:cNvPicPr>
            <a:picLocks noChangeAspect="1"/>
          </p:cNvPicPr>
          <p:nvPr/>
        </p:nvPicPr>
        <p:blipFill>
          <a:blip r:embed="rId2"/>
          <a:stretch>
            <a:fillRect/>
          </a:stretch>
        </p:blipFill>
        <p:spPr>
          <a:xfrm>
            <a:off x="854963" y="-78232"/>
            <a:ext cx="1447801" cy="2387601"/>
          </a:xfrm>
          <a:prstGeom prst="rect">
            <a:avLst/>
          </a:prstGeom>
          <a:ln w="12700">
            <a:miter lim="400000"/>
          </a:ln>
        </p:spPr>
      </p:pic>
      <p:pic>
        <p:nvPicPr>
          <p:cNvPr id="18" name="Picture 4" descr="Picture 4"/>
          <p:cNvPicPr>
            <a:picLocks noChangeAspect="1"/>
          </p:cNvPicPr>
          <p:nvPr/>
        </p:nvPicPr>
        <p:blipFill>
          <a:blip r:embed="rId3"/>
          <a:stretch>
            <a:fillRect/>
          </a:stretch>
        </p:blipFill>
        <p:spPr>
          <a:xfrm>
            <a:off x="5195813" y="5137267"/>
            <a:ext cx="2271681" cy="751471"/>
          </a:xfrm>
          <a:prstGeom prst="rect">
            <a:avLst/>
          </a:prstGeom>
          <a:ln w="12700">
            <a:miter lim="400000"/>
          </a:ln>
        </p:spPr>
      </p:pic>
      <p:sp>
        <p:nvSpPr>
          <p:cNvPr id="19" name="Slide Number"/>
          <p:cNvSpPr txBox="1">
            <a:spLocks noGrp="1"/>
          </p:cNvSpPr>
          <p:nvPr>
            <p:ph type="sldNum" sz="quarter" idx="2"/>
          </p:nvPr>
        </p:nvSpPr>
        <p:spPr>
          <a:xfrm>
            <a:off x="8479541" y="6215382"/>
            <a:ext cx="258061" cy="281937"/>
          </a:xfrm>
          <a:prstGeom prst="rect">
            <a:avLst/>
          </a:prstGeom>
        </p:spPr>
        <p:txBody>
          <a:bodyP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2" name="Rectangle 9"/>
          <p:cNvSpPr/>
          <p:nvPr/>
        </p:nvSpPr>
        <p:spPr>
          <a:xfrm>
            <a:off x="0" y="6319323"/>
            <a:ext cx="12192000" cy="543137"/>
          </a:xfrm>
          <a:prstGeom prst="rect">
            <a:avLst/>
          </a:prstGeom>
          <a:gradFill>
            <a:gsLst>
              <a:gs pos="0">
                <a:srgbClr val="111D42"/>
              </a:gs>
              <a:gs pos="50000">
                <a:srgbClr val="192A5F"/>
              </a:gs>
              <a:gs pos="100000">
                <a:srgbClr val="1E3271"/>
              </a:gs>
            </a:gsLst>
            <a:lin ang="13500000"/>
          </a:gradFill>
          <a:ln w="12700">
            <a:miter lim="400000"/>
          </a:ln>
        </p:spPr>
        <p:txBody>
          <a:bodyPr lIns="45718" tIns="45718" rIns="45718" bIns="45718" anchor="ctr"/>
          <a:lstStyle/>
          <a:p>
            <a:pPr algn="ctr">
              <a:defRPr>
                <a:solidFill>
                  <a:srgbClr val="FFFFFF"/>
                </a:solidFill>
              </a:defRPr>
            </a:pPr>
            <a:endParaRPr/>
          </a:p>
        </p:txBody>
      </p:sp>
      <p:sp>
        <p:nvSpPr>
          <p:cNvPr id="53" name="Title Text"/>
          <p:cNvSpPr txBox="1">
            <a:spLocks noGrp="1"/>
          </p:cNvSpPr>
          <p:nvPr>
            <p:ph type="title"/>
          </p:nvPr>
        </p:nvSpPr>
        <p:spPr>
          <a:xfrm>
            <a:off x="1892809" y="1027842"/>
            <a:ext cx="8503920" cy="1067041"/>
          </a:xfrm>
          <a:prstGeom prst="rect">
            <a:avLst/>
          </a:prstGeom>
        </p:spPr>
        <p:txBody>
          <a:bodyPr/>
          <a:lstStyle>
            <a:lvl1pPr>
              <a:defRPr sz="4000"/>
            </a:lvl1pPr>
          </a:lstStyle>
          <a:p>
            <a:r>
              <a:t>Title Text</a:t>
            </a:r>
          </a:p>
        </p:txBody>
      </p:sp>
      <p:sp>
        <p:nvSpPr>
          <p:cNvPr id="54" name="Title 1"/>
          <p:cNvSpPr txBox="1"/>
          <p:nvPr/>
        </p:nvSpPr>
        <p:spPr>
          <a:xfrm>
            <a:off x="4408844" y="6434197"/>
            <a:ext cx="3104201" cy="3352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lvl1pPr algn="ctr">
              <a:lnSpc>
                <a:spcPct val="90000"/>
              </a:lnSpc>
              <a:defRPr sz="1100">
                <a:solidFill>
                  <a:srgbClr val="FFFFFF"/>
                </a:solidFill>
              </a:defRPr>
            </a:lvl1pPr>
          </a:lstStyle>
          <a:p>
            <a:r>
              <a:t>treliant.com</a:t>
            </a:r>
          </a:p>
        </p:txBody>
      </p:sp>
      <p:sp>
        <p:nvSpPr>
          <p:cNvPr id="55" name="Body Level One…"/>
          <p:cNvSpPr txBox="1">
            <a:spLocks noGrp="1"/>
          </p:cNvSpPr>
          <p:nvPr>
            <p:ph type="body" sz="half" idx="1"/>
          </p:nvPr>
        </p:nvSpPr>
        <p:spPr>
          <a:xfrm>
            <a:off x="1892805" y="2094882"/>
            <a:ext cx="8503924" cy="3830767"/>
          </a:xfrm>
          <a:prstGeom prst="rect">
            <a:avLst/>
          </a:prstGeom>
        </p:spPr>
        <p:txBody>
          <a:bodyPr lIns="0" tIns="0" rIns="0" bIns="0"/>
          <a:lstStyle>
            <a:lvl1pPr marL="0" indent="0">
              <a:lnSpc>
                <a:spcPct val="120000"/>
              </a:lnSpc>
              <a:buSzTx/>
              <a:buFontTx/>
              <a:buNone/>
              <a:defRPr sz="1500"/>
            </a:lvl1pPr>
            <a:lvl2pPr marL="647700" indent="-190500">
              <a:lnSpc>
                <a:spcPct val="120000"/>
              </a:lnSpc>
              <a:buFontTx/>
              <a:defRPr sz="1500"/>
            </a:lvl2pPr>
            <a:lvl3pPr marL="1128712" indent="-214312">
              <a:lnSpc>
                <a:spcPct val="120000"/>
              </a:lnSpc>
              <a:buFontTx/>
              <a:defRPr sz="1500"/>
            </a:lvl3pPr>
            <a:lvl4pPr marL="1616527" indent="-244927">
              <a:lnSpc>
                <a:spcPct val="120000"/>
              </a:lnSpc>
              <a:buFontTx/>
              <a:defRPr sz="1500"/>
            </a:lvl4pPr>
            <a:lvl5pPr marL="2073728" indent="-244928">
              <a:lnSpc>
                <a:spcPct val="120000"/>
              </a:lnSpc>
              <a:buFontTx/>
              <a:defRPr sz="1500"/>
            </a:lvl5pPr>
          </a:lstStyle>
          <a:p>
            <a:r>
              <a:t>Body Level One</a:t>
            </a:r>
          </a:p>
          <a:p>
            <a:pPr lvl="1"/>
            <a:r>
              <a:t>Body Level Two</a:t>
            </a:r>
          </a:p>
          <a:p>
            <a:pPr lvl="2"/>
            <a:r>
              <a:t>Body Level Three</a:t>
            </a:r>
          </a:p>
          <a:p>
            <a:pPr lvl="3"/>
            <a:r>
              <a:t>Body Level Four</a:t>
            </a:r>
          </a:p>
          <a:p>
            <a:pPr lvl="4"/>
            <a:r>
              <a:t>Body Level Five</a:t>
            </a:r>
          </a:p>
        </p:txBody>
      </p:sp>
      <p:pic>
        <p:nvPicPr>
          <p:cNvPr id="56" name="Picture 13" descr="Picture 13"/>
          <p:cNvPicPr>
            <a:picLocks noChangeAspect="1"/>
          </p:cNvPicPr>
          <p:nvPr/>
        </p:nvPicPr>
        <p:blipFill>
          <a:blip r:embed="rId2"/>
          <a:stretch>
            <a:fillRect/>
          </a:stretch>
        </p:blipFill>
        <p:spPr>
          <a:xfrm>
            <a:off x="9727333" y="6348653"/>
            <a:ext cx="1383597" cy="457694"/>
          </a:xfrm>
          <a:prstGeom prst="rect">
            <a:avLst/>
          </a:prstGeom>
          <a:ln w="12700">
            <a:miter lim="400000"/>
          </a:ln>
        </p:spPr>
      </p:pic>
      <p:sp>
        <p:nvSpPr>
          <p:cNvPr id="57" name="Slide Number"/>
          <p:cNvSpPr txBox="1">
            <a:spLocks noGrp="1"/>
          </p:cNvSpPr>
          <p:nvPr>
            <p:ph type="sldNum" sz="quarter" idx="2"/>
          </p:nvPr>
        </p:nvSpPr>
        <p:spPr>
          <a:xfrm>
            <a:off x="1496787" y="6499069"/>
            <a:ext cx="219580" cy="231137"/>
          </a:xfrm>
          <a:prstGeom prst="rect">
            <a:avLst/>
          </a:prstGeom>
        </p:spPr>
        <p:txBody>
          <a:bodyPr/>
          <a:lstStyle>
            <a:lvl1pPr>
              <a:defRPr>
                <a:solidFill>
                  <a:srgbClr val="A6A6A6"/>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76" name="Rectangle 11"/>
          <p:cNvSpPr/>
          <p:nvPr/>
        </p:nvSpPr>
        <p:spPr>
          <a:xfrm>
            <a:off x="0" y="6319323"/>
            <a:ext cx="12192000" cy="543137"/>
          </a:xfrm>
          <a:prstGeom prst="rect">
            <a:avLst/>
          </a:prstGeom>
          <a:gradFill>
            <a:gsLst>
              <a:gs pos="0">
                <a:srgbClr val="111D42"/>
              </a:gs>
              <a:gs pos="50000">
                <a:srgbClr val="192A5F"/>
              </a:gs>
              <a:gs pos="100000">
                <a:srgbClr val="1E3271"/>
              </a:gs>
            </a:gsLst>
            <a:lin ang="13500000"/>
          </a:gradFill>
          <a:ln w="12700">
            <a:miter lim="400000"/>
          </a:ln>
        </p:spPr>
        <p:txBody>
          <a:bodyPr lIns="45718" tIns="45718" rIns="45718" bIns="45718" anchor="ctr"/>
          <a:lstStyle/>
          <a:p>
            <a:pPr algn="ctr">
              <a:defRPr>
                <a:solidFill>
                  <a:srgbClr val="FFFFFF"/>
                </a:solidFill>
              </a:defRPr>
            </a:pPr>
            <a:endParaRPr/>
          </a:p>
        </p:txBody>
      </p:sp>
      <p:sp>
        <p:nvSpPr>
          <p:cNvPr id="77" name="Body Level One…"/>
          <p:cNvSpPr txBox="1">
            <a:spLocks noGrp="1"/>
          </p:cNvSpPr>
          <p:nvPr>
            <p:ph type="body" sz="quarter" idx="1"/>
          </p:nvPr>
        </p:nvSpPr>
        <p:spPr>
          <a:xfrm>
            <a:off x="618067" y="1709430"/>
            <a:ext cx="5037666" cy="392509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Title Text"/>
          <p:cNvSpPr txBox="1">
            <a:spLocks noGrp="1"/>
          </p:cNvSpPr>
          <p:nvPr>
            <p:ph type="title"/>
          </p:nvPr>
        </p:nvSpPr>
        <p:spPr>
          <a:xfrm>
            <a:off x="618067" y="51653"/>
            <a:ext cx="10972800" cy="1095325"/>
          </a:xfrm>
          <a:prstGeom prst="rect">
            <a:avLst/>
          </a:prstGeom>
        </p:spPr>
        <p:txBody>
          <a:bodyPr/>
          <a:lstStyle>
            <a:lvl1pPr>
              <a:defRPr sz="4000"/>
            </a:lvl1pPr>
          </a:lstStyle>
          <a:p>
            <a:r>
              <a:t>Title Text</a:t>
            </a:r>
          </a:p>
        </p:txBody>
      </p:sp>
      <p:sp>
        <p:nvSpPr>
          <p:cNvPr id="79" name="Title 1"/>
          <p:cNvSpPr txBox="1"/>
          <p:nvPr/>
        </p:nvSpPr>
        <p:spPr>
          <a:xfrm>
            <a:off x="4408844" y="6434197"/>
            <a:ext cx="3104201" cy="3352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lvl1pPr algn="ctr">
              <a:lnSpc>
                <a:spcPct val="90000"/>
              </a:lnSpc>
              <a:defRPr sz="1100">
                <a:solidFill>
                  <a:srgbClr val="FFFFFF"/>
                </a:solidFill>
              </a:defRPr>
            </a:lvl1pPr>
          </a:lstStyle>
          <a:p>
            <a:r>
              <a:t>treliant.com</a:t>
            </a:r>
          </a:p>
        </p:txBody>
      </p:sp>
      <p:pic>
        <p:nvPicPr>
          <p:cNvPr id="80" name="Picture 15" descr="Picture 15"/>
          <p:cNvPicPr>
            <a:picLocks noChangeAspect="1"/>
          </p:cNvPicPr>
          <p:nvPr/>
        </p:nvPicPr>
        <p:blipFill>
          <a:blip r:embed="rId2"/>
          <a:stretch>
            <a:fillRect/>
          </a:stretch>
        </p:blipFill>
        <p:spPr>
          <a:xfrm>
            <a:off x="9727333" y="6348653"/>
            <a:ext cx="1383597" cy="457694"/>
          </a:xfrm>
          <a:prstGeom prst="rect">
            <a:avLst/>
          </a:prstGeom>
          <a:ln w="12700">
            <a:miter lim="400000"/>
          </a:ln>
        </p:spPr>
      </p:pic>
      <p:sp>
        <p:nvSpPr>
          <p:cNvPr id="81" name="Slide Number"/>
          <p:cNvSpPr txBox="1">
            <a:spLocks noGrp="1"/>
          </p:cNvSpPr>
          <p:nvPr>
            <p:ph type="sldNum" sz="quarter" idx="2"/>
          </p:nvPr>
        </p:nvSpPr>
        <p:spPr>
          <a:xfrm>
            <a:off x="1496787" y="6499069"/>
            <a:ext cx="219580" cy="231137"/>
          </a:xfrm>
          <a:prstGeom prst="rect">
            <a:avLst/>
          </a:prstGeom>
        </p:spPr>
        <p:txBody>
          <a:bodyPr/>
          <a:lstStyle>
            <a:lvl1pPr>
              <a:defRPr>
                <a:solidFill>
                  <a:srgbClr val="A6A6A6"/>
                </a:solidFill>
              </a:defRPr>
            </a:lvl1pPr>
          </a:lstStyle>
          <a:p>
            <a:fld id="{86CB4B4D-7CA3-9044-876B-883B54F8677D}" type="slidenum">
              <a:t>‹#›</a:t>
            </a:fld>
            <a:endParaRPr/>
          </a:p>
        </p:txBody>
      </p:sp>
      <p:sp>
        <p:nvSpPr>
          <p:cNvPr id="8" name="Body Level One…">
            <a:extLst>
              <a:ext uri="{FF2B5EF4-FFF2-40B4-BE49-F238E27FC236}">
                <a16:creationId xmlns:a16="http://schemas.microsoft.com/office/drawing/2014/main" id="{E06C9C7A-C84C-46FA-8B7C-857163F4F416}"/>
              </a:ext>
            </a:extLst>
          </p:cNvPr>
          <p:cNvSpPr txBox="1">
            <a:spLocks noGrp="1"/>
          </p:cNvSpPr>
          <p:nvPr>
            <p:ph type="body" sz="quarter" idx="10"/>
          </p:nvPr>
        </p:nvSpPr>
        <p:spPr>
          <a:xfrm>
            <a:off x="6703227" y="1709430"/>
            <a:ext cx="4887640" cy="392509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7853144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8" name="Body Level One…"/>
          <p:cNvSpPr txBox="1">
            <a:spLocks noGrp="1"/>
          </p:cNvSpPr>
          <p:nvPr>
            <p:ph type="body" sz="half" idx="1"/>
          </p:nvPr>
        </p:nvSpPr>
        <p:spPr>
          <a:xfrm>
            <a:off x="2560320" y="1668447"/>
            <a:ext cx="4238413" cy="438169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9" name="Title Text"/>
          <p:cNvSpPr txBox="1">
            <a:spLocks noGrp="1"/>
          </p:cNvSpPr>
          <p:nvPr>
            <p:ph type="title"/>
          </p:nvPr>
        </p:nvSpPr>
        <p:spPr>
          <a:xfrm>
            <a:off x="2560320" y="127794"/>
            <a:ext cx="9030547" cy="1095323"/>
          </a:xfrm>
          <a:prstGeom prst="rect">
            <a:avLst/>
          </a:prstGeom>
        </p:spPr>
        <p:txBody>
          <a:bodyPr/>
          <a:lstStyle/>
          <a:p>
            <a:r>
              <a:t>Title Text</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Body Level One…">
            <a:extLst>
              <a:ext uri="{FF2B5EF4-FFF2-40B4-BE49-F238E27FC236}">
                <a16:creationId xmlns:a16="http://schemas.microsoft.com/office/drawing/2014/main" id="{69F3764C-EB9A-4442-B68C-A26C9347D86C}"/>
              </a:ext>
            </a:extLst>
          </p:cNvPr>
          <p:cNvSpPr txBox="1">
            <a:spLocks noGrp="1"/>
          </p:cNvSpPr>
          <p:nvPr>
            <p:ph type="body" sz="half" idx="10"/>
          </p:nvPr>
        </p:nvSpPr>
        <p:spPr>
          <a:xfrm>
            <a:off x="7352454" y="1668447"/>
            <a:ext cx="4238413" cy="438169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3_Title Only">
    <p:spTree>
      <p:nvGrpSpPr>
        <p:cNvPr id="1" name=""/>
        <p:cNvGrpSpPr/>
        <p:nvPr/>
      </p:nvGrpSpPr>
      <p:grpSpPr>
        <a:xfrm>
          <a:off x="0" y="0"/>
          <a:ext cx="0" cy="0"/>
          <a:chOff x="0" y="0"/>
          <a:chExt cx="0" cy="0"/>
        </a:xfrm>
      </p:grpSpPr>
      <p:sp>
        <p:nvSpPr>
          <p:cNvPr id="88"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9" name="Title Text"/>
          <p:cNvSpPr txBox="1">
            <a:spLocks noGrp="1"/>
          </p:cNvSpPr>
          <p:nvPr>
            <p:ph type="title"/>
          </p:nvPr>
        </p:nvSpPr>
        <p:spPr>
          <a:prstGeom prst="rect">
            <a:avLst/>
          </a:prstGeom>
        </p:spPr>
        <p:txBody>
          <a:bodyPr/>
          <a:lstStyle/>
          <a:p>
            <a:r>
              <a:t>Title Text</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11749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io Template 1 per slide">
    <p:spTree>
      <p:nvGrpSpPr>
        <p:cNvPr id="1" name=""/>
        <p:cNvGrpSpPr/>
        <p:nvPr/>
      </p:nvGrpSpPr>
      <p:grpSpPr>
        <a:xfrm>
          <a:off x="0" y="0"/>
          <a:ext cx="0" cy="0"/>
          <a:chOff x="0" y="0"/>
          <a:chExt cx="0" cy="0"/>
        </a:xfrm>
      </p:grpSpPr>
      <p:sp>
        <p:nvSpPr>
          <p:cNvPr id="10" name="Rectangle 9"/>
          <p:cNvSpPr/>
          <p:nvPr userDrawn="1"/>
        </p:nvSpPr>
        <p:spPr>
          <a:xfrm>
            <a:off x="0" y="6319324"/>
            <a:ext cx="12192000" cy="543134"/>
          </a:xfrm>
          <a:prstGeom prst="rect">
            <a:avLst/>
          </a:prstGeom>
          <a:gradFill flip="none" rotWithShape="1">
            <a:gsLst>
              <a:gs pos="0">
                <a:srgbClr val="23356C">
                  <a:shade val="30000"/>
                  <a:satMod val="115000"/>
                </a:srgbClr>
              </a:gs>
              <a:gs pos="50000">
                <a:srgbClr val="23356C">
                  <a:shade val="67500"/>
                  <a:satMod val="115000"/>
                </a:srgbClr>
              </a:gs>
              <a:gs pos="100000">
                <a:srgbClr val="23356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18595" y="6432075"/>
            <a:ext cx="1175963" cy="365125"/>
          </a:xfrm>
        </p:spPr>
        <p:txBody>
          <a:bodyPr/>
          <a:lstStyle>
            <a:lvl1pPr algn="ctr">
              <a:defRPr sz="900" baseline="0">
                <a:solidFill>
                  <a:schemeClr val="bg1">
                    <a:lumMod val="65000"/>
                  </a:schemeClr>
                </a:solidFill>
              </a:defRPr>
            </a:lvl1pPr>
          </a:lstStyle>
          <a:p>
            <a:fld id="{9B14FA53-71AC-4BAD-98F9-D51A004E6457}" type="slidenum">
              <a:rPr lang="en-US" smtClean="0"/>
              <a:pPr/>
              <a:t>‹#›</a:t>
            </a:fld>
            <a:endParaRPr lang="en-US"/>
          </a:p>
        </p:txBody>
      </p:sp>
      <p:sp>
        <p:nvSpPr>
          <p:cNvPr id="9" name="Title 1"/>
          <p:cNvSpPr txBox="1">
            <a:spLocks/>
          </p:cNvSpPr>
          <p:nvPr userDrawn="1"/>
        </p:nvSpPr>
        <p:spPr>
          <a:xfrm>
            <a:off x="4363126" y="6434196"/>
            <a:ext cx="3195638" cy="3352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1100" b="0" i="0" baseline="0">
                <a:solidFill>
                  <a:schemeClr val="bg1"/>
                </a:solidFill>
                <a:latin typeface="Montserrat Light Regular" charset="0"/>
              </a:rPr>
              <a:t>treliant.com</a:t>
            </a:r>
          </a:p>
        </p:txBody>
      </p:sp>
      <p:sp>
        <p:nvSpPr>
          <p:cNvPr id="12" name="Content Placeholder 2"/>
          <p:cNvSpPr>
            <a:spLocks noGrp="1"/>
          </p:cNvSpPr>
          <p:nvPr>
            <p:ph idx="1"/>
          </p:nvPr>
        </p:nvSpPr>
        <p:spPr>
          <a:xfrm>
            <a:off x="2033428" y="1280160"/>
            <a:ext cx="9579451" cy="4667636"/>
          </a:xfrm>
        </p:spPr>
        <p:txBody>
          <a:bodyPr wrap="square" tIns="0">
            <a:noAutofit/>
          </a:bodyPr>
          <a:lstStyle>
            <a:lvl1pPr marL="0" indent="0" algn="just">
              <a:lnSpc>
                <a:spcPct val="120000"/>
              </a:lnSpc>
              <a:spcAft>
                <a:spcPts val="0"/>
              </a:spcAft>
              <a:buNone/>
              <a:defRPr sz="1400" baseline="0"/>
            </a:lvl1pPr>
            <a:lvl2pPr>
              <a:defRPr sz="1800" baseline="0"/>
            </a:lvl2pPr>
            <a:lvl3pPr>
              <a:defRPr sz="1600" baseline="0"/>
            </a:lvl3pPr>
            <a:lvl4pPr>
              <a:defRPr sz="1400" baseline="0"/>
            </a:lvl4pPr>
            <a:lvl5pPr>
              <a:defRPr sz="1400" baseline="0"/>
            </a:lvl5pPr>
          </a:lstStyle>
          <a:p>
            <a:pPr lvl="0"/>
            <a:r>
              <a:rPr lang="en-US"/>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7333" y="6348653"/>
            <a:ext cx="1383594" cy="457691"/>
          </a:xfrm>
          <a:prstGeom prst="rect">
            <a:avLst/>
          </a:prstGeom>
        </p:spPr>
      </p:pic>
      <p:sp>
        <p:nvSpPr>
          <p:cNvPr id="3" name="Picture Placeholder 2">
            <a:extLst>
              <a:ext uri="{FF2B5EF4-FFF2-40B4-BE49-F238E27FC236}">
                <a16:creationId xmlns:a16="http://schemas.microsoft.com/office/drawing/2014/main" id="{D1B64310-F5A0-40C8-8C10-B5CFAFC8AB23}"/>
              </a:ext>
            </a:extLst>
          </p:cNvPr>
          <p:cNvSpPr>
            <a:spLocks noGrp="1"/>
          </p:cNvSpPr>
          <p:nvPr>
            <p:ph type="pic" sz="quarter" idx="13"/>
          </p:nvPr>
        </p:nvSpPr>
        <p:spPr>
          <a:xfrm>
            <a:off x="457200" y="1280160"/>
            <a:ext cx="1371600" cy="1371600"/>
          </a:xfrm>
        </p:spPr>
        <p:txBody>
          <a:bodyPr/>
          <a:lstStyle>
            <a:lvl1pPr marL="0" indent="0">
              <a:buNone/>
              <a:defRPr/>
            </a:lvl1pPr>
          </a:lstStyle>
          <a:p>
            <a:endParaRPr lang="en-US"/>
          </a:p>
        </p:txBody>
      </p:sp>
      <p:sp>
        <p:nvSpPr>
          <p:cNvPr id="7" name="Text Placeholder 6">
            <a:extLst>
              <a:ext uri="{FF2B5EF4-FFF2-40B4-BE49-F238E27FC236}">
                <a16:creationId xmlns:a16="http://schemas.microsoft.com/office/drawing/2014/main" id="{C2CE2DB3-AF36-4DD3-9F7D-7998FA5B3402}"/>
              </a:ext>
            </a:extLst>
          </p:cNvPr>
          <p:cNvSpPr>
            <a:spLocks noGrp="1"/>
          </p:cNvSpPr>
          <p:nvPr>
            <p:ph type="body" sz="quarter" idx="14" hasCustomPrompt="1"/>
          </p:nvPr>
        </p:nvSpPr>
        <p:spPr>
          <a:xfrm>
            <a:off x="457200" y="2712730"/>
            <a:ext cx="1371600" cy="543134"/>
          </a:xfrm>
        </p:spPr>
        <p:txBody>
          <a:bodyPr/>
          <a:lstStyle>
            <a:lvl1pPr marL="0" indent="0">
              <a:lnSpc>
                <a:spcPct val="100000"/>
              </a:lnSpc>
              <a:spcBef>
                <a:spcPts val="0"/>
              </a:spcBef>
              <a:buNone/>
              <a:defRPr b="1">
                <a:solidFill>
                  <a:srgbClr val="23356C"/>
                </a:solidFill>
              </a:defRPr>
            </a:lvl1pPr>
          </a:lstStyle>
          <a:p>
            <a:pPr lvl="0"/>
            <a:r>
              <a:rPr lang="en-US"/>
              <a:t>Name</a:t>
            </a:r>
          </a:p>
          <a:p>
            <a:pPr lvl="0"/>
            <a:r>
              <a:rPr lang="en-US"/>
              <a:t>Title</a:t>
            </a:r>
          </a:p>
        </p:txBody>
      </p:sp>
      <p:sp>
        <p:nvSpPr>
          <p:cNvPr id="13" name="Title 1">
            <a:extLst>
              <a:ext uri="{FF2B5EF4-FFF2-40B4-BE49-F238E27FC236}">
                <a16:creationId xmlns:a16="http://schemas.microsoft.com/office/drawing/2014/main" id="{51B827BF-0697-4A5B-BE13-793BF8D90B67}"/>
              </a:ext>
            </a:extLst>
          </p:cNvPr>
          <p:cNvSpPr>
            <a:spLocks noGrp="1"/>
          </p:cNvSpPr>
          <p:nvPr>
            <p:ph type="title"/>
          </p:nvPr>
        </p:nvSpPr>
        <p:spPr>
          <a:xfrm>
            <a:off x="457200" y="168525"/>
            <a:ext cx="11155680" cy="1067041"/>
          </a:xfrm>
        </p:spPr>
        <p:txBody>
          <a:bodyPr>
            <a:normAutofit/>
          </a:bodyPr>
          <a:lstStyle>
            <a:lvl1pPr>
              <a:defRPr sz="3600" u="heavy" baseline="0">
                <a:uFill>
                  <a:solidFill>
                    <a:srgbClr val="CFB070"/>
                  </a:solidFill>
                </a:uFill>
              </a:defRPr>
            </a:lvl1pPr>
          </a:lstStyle>
          <a:p>
            <a:r>
              <a:rPr lang="en-US"/>
              <a:t>Click to edit Master title style</a:t>
            </a:r>
          </a:p>
        </p:txBody>
      </p:sp>
    </p:spTree>
    <p:extLst>
      <p:ext uri="{BB962C8B-B14F-4D97-AF65-F5344CB8AC3E}">
        <p14:creationId xmlns:p14="http://schemas.microsoft.com/office/powerpoint/2010/main" val="14836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6319324"/>
            <a:ext cx="12192000" cy="543134"/>
          </a:xfrm>
          <a:prstGeom prst="rect">
            <a:avLst/>
          </a:prstGeom>
          <a:gradFill flip="none" rotWithShape="1">
            <a:gsLst>
              <a:gs pos="0">
                <a:srgbClr val="23356C">
                  <a:shade val="30000"/>
                  <a:satMod val="115000"/>
                </a:srgbClr>
              </a:gs>
              <a:gs pos="50000">
                <a:srgbClr val="23356C">
                  <a:shade val="67500"/>
                  <a:satMod val="115000"/>
                </a:srgbClr>
              </a:gs>
              <a:gs pos="100000">
                <a:srgbClr val="23356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a:spLocks noGrp="1"/>
          </p:cNvSpPr>
          <p:nvPr>
            <p:ph type="title"/>
          </p:nvPr>
        </p:nvSpPr>
        <p:spPr>
          <a:xfrm>
            <a:off x="838202" y="768097"/>
            <a:ext cx="10515599" cy="756328"/>
          </a:xfrm>
        </p:spPr>
        <p:txBody>
          <a:bodyPr anchor="t">
            <a:normAutofit/>
          </a:bodyPr>
          <a:lstStyle>
            <a:lvl1pPr>
              <a:defRPr sz="3600" b="1" i="0" u="heavy" baseline="0">
                <a:uFill>
                  <a:solidFill>
                    <a:srgbClr val="CFB070"/>
                  </a:solidFill>
                </a:uFill>
                <a:latin typeface="ModernoFB" charset="0"/>
                <a:ea typeface="ModernoFB" charset="0"/>
                <a:cs typeface="ModernoFB" charset="0"/>
              </a:defRPr>
            </a:lvl1pPr>
          </a:lstStyle>
          <a:p>
            <a:r>
              <a:rPr lang="en-US"/>
              <a:t>Click to edit Master title style</a:t>
            </a:r>
          </a:p>
        </p:txBody>
      </p:sp>
      <p:sp>
        <p:nvSpPr>
          <p:cNvPr id="12" name="Content Placeholder 2"/>
          <p:cNvSpPr>
            <a:spLocks noGrp="1"/>
          </p:cNvSpPr>
          <p:nvPr>
            <p:ph idx="1"/>
          </p:nvPr>
        </p:nvSpPr>
        <p:spPr>
          <a:xfrm>
            <a:off x="838201" y="1506141"/>
            <a:ext cx="10515599" cy="4437463"/>
          </a:xfrm>
        </p:spPr>
        <p:txBody>
          <a:bodyPr wrap="square" tIns="0">
            <a:noAutofit/>
          </a:bodyPr>
          <a:lstStyle>
            <a:lvl1pPr marL="0" indent="0">
              <a:lnSpc>
                <a:spcPct val="120000"/>
              </a:lnSpc>
              <a:spcAft>
                <a:spcPts val="750"/>
              </a:spcAft>
              <a:buNone/>
              <a:defRPr sz="1400" baseline="0">
                <a:latin typeface="Montserrat Light" charset="0"/>
                <a:ea typeface="Montserrat Light" charset="0"/>
                <a:cs typeface="Montserrat Light" charset="0"/>
              </a:defRPr>
            </a:lvl1pPr>
            <a:lvl2pPr>
              <a:defRPr sz="1350" baseline="0">
                <a:latin typeface="Montserrat Light" charset="0"/>
                <a:ea typeface="Montserrat Light" charset="0"/>
                <a:cs typeface="Montserrat Light" charset="0"/>
              </a:defRPr>
            </a:lvl2pPr>
            <a:lvl3pPr>
              <a:defRPr sz="1200" baseline="0">
                <a:latin typeface="Montserrat Light" charset="0"/>
                <a:ea typeface="Montserrat Light" charset="0"/>
                <a:cs typeface="Montserrat Light" charset="0"/>
              </a:defRPr>
            </a:lvl3pPr>
            <a:lvl4pPr>
              <a:defRPr sz="1050" baseline="0">
                <a:latin typeface="Montserrat Light" charset="0"/>
                <a:ea typeface="Montserrat Light" charset="0"/>
                <a:cs typeface="Montserrat Light" charset="0"/>
              </a:defRPr>
            </a:lvl4pPr>
            <a:lvl5pPr>
              <a:defRPr sz="1050"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txBox="1">
            <a:spLocks/>
          </p:cNvSpPr>
          <p:nvPr userDrawn="1"/>
        </p:nvSpPr>
        <p:spPr>
          <a:xfrm>
            <a:off x="4363129" y="6434196"/>
            <a:ext cx="3195638" cy="335298"/>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1100" b="0" i="0" baseline="0">
                <a:solidFill>
                  <a:schemeClr val="bg1"/>
                </a:solidFill>
                <a:latin typeface="Montserrat Light Regular" charset="0"/>
              </a:rPr>
              <a:t>treliant.com</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962" y="6347211"/>
            <a:ext cx="1702885" cy="457691"/>
          </a:xfrm>
          <a:prstGeom prst="rect">
            <a:avLst/>
          </a:prstGeom>
        </p:spPr>
      </p:pic>
      <p:sp>
        <p:nvSpPr>
          <p:cNvPr id="13" name="Slide Number Placeholder 5"/>
          <p:cNvSpPr txBox="1">
            <a:spLocks/>
          </p:cNvSpPr>
          <p:nvPr userDrawn="1"/>
        </p:nvSpPr>
        <p:spPr>
          <a:xfrm>
            <a:off x="838201" y="6419282"/>
            <a:ext cx="880873" cy="3856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F63A3B-78C7-47BE-AE5E-E10140E04643}" type="slidenum">
              <a:rPr lang="en-US" sz="900" smtClean="0">
                <a:latin typeface="Montserrat Light" charset="0"/>
                <a:ea typeface="Montserrat Light" charset="0"/>
                <a:cs typeface="Montserrat Light" charset="0"/>
              </a:rPr>
              <a:pPr algn="ctr"/>
              <a:t>‹#›</a:t>
            </a:fld>
            <a:endParaRPr lang="en-US" sz="900">
              <a:latin typeface="Montserrat Light" charset="0"/>
              <a:ea typeface="Montserrat Light" charset="0"/>
              <a:cs typeface="Montserrat Light" charset="0"/>
            </a:endParaRPr>
          </a:p>
        </p:txBody>
      </p:sp>
    </p:spTree>
    <p:extLst>
      <p:ext uri="{BB962C8B-B14F-4D97-AF65-F5344CB8AC3E}">
        <p14:creationId xmlns:p14="http://schemas.microsoft.com/office/powerpoint/2010/main" val="93609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1"/>
          <p:cNvSpPr/>
          <p:nvPr/>
        </p:nvSpPr>
        <p:spPr>
          <a:xfrm>
            <a:off x="-1" y="0"/>
            <a:ext cx="1837946" cy="6862458"/>
          </a:xfrm>
          <a:prstGeom prst="rect">
            <a:avLst/>
          </a:prstGeom>
          <a:solidFill>
            <a:srgbClr val="D2B261"/>
          </a:solidFill>
          <a:ln w="12700">
            <a:miter lim="400000"/>
          </a:ln>
        </p:spPr>
        <p:txBody>
          <a:bodyPr lIns="45718" tIns="45718" rIns="45718" bIns="45718" anchor="ctr"/>
          <a:lstStyle/>
          <a:p>
            <a:pPr algn="ctr">
              <a:defRPr>
                <a:solidFill>
                  <a:srgbClr val="FFFFFF"/>
                </a:solidFill>
              </a:defRPr>
            </a:pPr>
            <a:endParaRPr/>
          </a:p>
        </p:txBody>
      </p:sp>
      <p:sp>
        <p:nvSpPr>
          <p:cNvPr id="3" name="Title 1"/>
          <p:cNvSpPr txBox="1"/>
          <p:nvPr/>
        </p:nvSpPr>
        <p:spPr>
          <a:xfrm>
            <a:off x="4802671" y="6434197"/>
            <a:ext cx="3104201" cy="3352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lvl1pPr algn="ctr">
              <a:lnSpc>
                <a:spcPct val="90000"/>
              </a:lnSpc>
              <a:defRPr sz="1100">
                <a:solidFill>
                  <a:srgbClr val="23356C"/>
                </a:solidFill>
              </a:defRPr>
            </a:lvl1pPr>
          </a:lstStyle>
          <a:p>
            <a:r>
              <a:t>treliant.com</a:t>
            </a:r>
          </a:p>
        </p:txBody>
      </p:sp>
      <p:pic>
        <p:nvPicPr>
          <p:cNvPr id="4" name="Picture 1" descr="Picture 1"/>
          <p:cNvPicPr>
            <a:picLocks noChangeAspect="1"/>
          </p:cNvPicPr>
          <p:nvPr/>
        </p:nvPicPr>
        <p:blipFill>
          <a:blip r:embed="rId9"/>
          <a:stretch>
            <a:fillRect/>
          </a:stretch>
        </p:blipFill>
        <p:spPr>
          <a:xfrm>
            <a:off x="149987" y="6114146"/>
            <a:ext cx="1501395" cy="569874"/>
          </a:xfrm>
          <a:prstGeom prst="rect">
            <a:avLst/>
          </a:prstGeom>
          <a:ln w="12700">
            <a:miter lim="400000"/>
          </a:ln>
        </p:spPr>
      </p:pic>
      <p:sp>
        <p:nvSpPr>
          <p:cNvPr id="5" name="Body Level One…"/>
          <p:cNvSpPr txBox="1">
            <a:spLocks noGrp="1"/>
          </p:cNvSpPr>
          <p:nvPr>
            <p:ph type="body" idx="1"/>
          </p:nvPr>
        </p:nvSpPr>
        <p:spPr>
          <a:xfrm>
            <a:off x="2560320" y="1668447"/>
            <a:ext cx="3895347" cy="43816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Title Text"/>
          <p:cNvSpPr txBox="1">
            <a:spLocks noGrp="1"/>
          </p:cNvSpPr>
          <p:nvPr>
            <p:ph type="title"/>
          </p:nvPr>
        </p:nvSpPr>
        <p:spPr>
          <a:xfrm>
            <a:off x="2560320" y="573129"/>
            <a:ext cx="8110727" cy="10953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r>
              <a:t>Title Text</a:t>
            </a:r>
          </a:p>
        </p:txBody>
      </p:sp>
      <p:sp>
        <p:nvSpPr>
          <p:cNvPr id="7" name="Slide Number"/>
          <p:cNvSpPr txBox="1">
            <a:spLocks noGrp="1"/>
          </p:cNvSpPr>
          <p:nvPr>
            <p:ph type="sldNum" sz="quarter" idx="2"/>
          </p:nvPr>
        </p:nvSpPr>
        <p:spPr>
          <a:xfrm>
            <a:off x="10350945" y="6499069"/>
            <a:ext cx="219580" cy="231137"/>
          </a:xfrm>
          <a:prstGeom prst="rect">
            <a:avLst/>
          </a:prstGeom>
          <a:ln w="12700">
            <a:miter lim="400000"/>
          </a:ln>
        </p:spPr>
        <p:txBody>
          <a:bodyPr wrap="none" lIns="45718" tIns="45718" rIns="45718" bIns="45718" anchor="ctr">
            <a:spAutoFit/>
          </a:bodyPr>
          <a:lstStyle>
            <a:lvl1pPr algn="ctr">
              <a:defRPr sz="900">
                <a:solidFill>
                  <a:srgbClr val="23356C"/>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9" r:id="rId3"/>
    <p:sldLayoutId id="2147483655" r:id="rId4"/>
    <p:sldLayoutId id="2147483660" r:id="rId5"/>
    <p:sldLayoutId id="2147483657" r:id="rId6"/>
    <p:sldLayoutId id="2147483658" r:id="rId7"/>
  </p:sldLayoutIdLst>
  <p:transition spd="med"/>
  <p:txStyles>
    <p:titleStyle>
      <a:lvl1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1pPr>
      <a:lvl2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2pPr>
      <a:lvl3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3pPr>
      <a:lvl4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4pPr>
      <a:lvl5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5pPr>
      <a:lvl6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6pPr>
      <a:lvl7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7pPr>
      <a:lvl8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8pPr>
      <a:lvl9pPr marL="0" marR="0" indent="0" algn="l" defTabSz="914400" rtl="0" latinLnBrk="0">
        <a:lnSpc>
          <a:spcPct val="90000"/>
        </a:lnSpc>
        <a:spcBef>
          <a:spcPts val="0"/>
        </a:spcBef>
        <a:spcAft>
          <a:spcPts val="0"/>
        </a:spcAft>
        <a:buClrTx/>
        <a:buSzTx/>
        <a:buFontTx/>
        <a:buNone/>
        <a:tabLst/>
        <a:defRPr sz="3600" b="1" i="0" u="sng" strike="noStrike" cap="none" spc="0" baseline="0">
          <a:solidFill>
            <a:srgbClr val="000000"/>
          </a:solidFill>
          <a:uFill>
            <a:solidFill>
              <a:srgbClr val="CFB070"/>
            </a:solidFill>
          </a:uFill>
          <a:latin typeface="ModernoFB Bold"/>
          <a:ea typeface="ModernoFB Bold"/>
          <a:cs typeface="ModernoFB Bold"/>
          <a:sym typeface="ModernoFB Bold"/>
        </a:defRPr>
      </a:lvl9pPr>
    </p:titleStyle>
    <p:bodyStyle>
      <a:lvl1pPr marL="228600" marR="0" indent="-228600"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1pPr>
      <a:lvl2pPr marL="673100" marR="0" indent="-215900"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2pPr>
      <a:lvl3pPr marL="1157287" marR="0" indent="-242887"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3pPr>
      <a:lvl4pPr marL="1649184" marR="0" indent="-277584"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4pPr>
      <a:lvl5pPr marL="2182090" marR="0" indent="-353290"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5pPr>
      <a:lvl6pPr marL="2501900" marR="0" indent="-215900"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6pPr>
      <a:lvl7pPr marL="2959100" marR="0" indent="-215900"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7pPr>
      <a:lvl8pPr marL="3416300" marR="0" indent="-215900"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8pPr>
      <a:lvl9pPr marL="3873500" marR="0" indent="-215900" algn="l" defTabSz="914400" rtl="0" latinLnBrk="0">
        <a:lnSpc>
          <a:spcPct val="90000"/>
        </a:lnSpc>
        <a:spcBef>
          <a:spcPts val="1000"/>
        </a:spcBef>
        <a:spcAft>
          <a:spcPts val="0"/>
        </a:spcAft>
        <a:buClrTx/>
        <a:buSzPct val="100000"/>
        <a:buFont typeface="Montserrat Light"/>
        <a:buChar char="•"/>
        <a:tabLst/>
        <a:defRPr sz="1700" b="0" i="0" u="none" strike="noStrike" cap="none" spc="0" baseline="0">
          <a:solidFill>
            <a:srgbClr val="000000"/>
          </a:solidFill>
          <a:uFillTx/>
          <a:latin typeface="+mn-lt"/>
          <a:ea typeface="+mn-ea"/>
          <a:cs typeface="+mn-cs"/>
          <a:sym typeface="Montserrat Light"/>
        </a:defRPr>
      </a:lvl9pPr>
    </p:bodyStyle>
    <p:otherStyle>
      <a:lvl1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1pPr>
      <a:lvl2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2pPr>
      <a:lvl3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3pPr>
      <a:lvl4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4pPr>
      <a:lvl5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5pPr>
      <a:lvl6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6pPr>
      <a:lvl7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7pPr>
      <a:lvl8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8pPr>
      <a:lvl9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Montserrat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consumerfinance.gov/rules-policy/final-rules/small-business-lending-under-the-equal-credit-opportunity-act-regulation-b/"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creenshot, font, dome&#10;&#10;Description automatically generated">
            <a:extLst>
              <a:ext uri="{FF2B5EF4-FFF2-40B4-BE49-F238E27FC236}">
                <a16:creationId xmlns:a16="http://schemas.microsoft.com/office/drawing/2014/main" id="{CA410DC2-8C80-555F-5F65-FA14CE6F3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D278FD-E84E-498D-AA1E-1A84F30D4C7F}"/>
              </a:ext>
            </a:extLst>
          </p:cNvPr>
          <p:cNvSpPr>
            <a:spLocks noGrp="1"/>
          </p:cNvSpPr>
          <p:nvPr>
            <p:ph type="body" sz="quarter" idx="1"/>
          </p:nvPr>
        </p:nvSpPr>
        <p:spPr>
          <a:xfrm>
            <a:off x="618067" y="1466455"/>
            <a:ext cx="5037666" cy="4802370"/>
          </a:xfrm>
        </p:spPr>
        <p:txBody>
          <a:bodyPr>
            <a:noAutofit/>
          </a:bodyPr>
          <a:lstStyle/>
          <a:p>
            <a:pPr marL="285750" indent="-285750">
              <a:lnSpc>
                <a:spcPct val="120000"/>
              </a:lnSpc>
              <a:spcBef>
                <a:spcPts val="600"/>
              </a:spcBef>
              <a:spcAft>
                <a:spcPts val="600"/>
              </a:spcAft>
              <a:buClr>
                <a:srgbClr val="CFB070"/>
              </a:buClr>
              <a:buSzTx/>
              <a:buFont typeface="Wingdings" panose="05000000000000000000" pitchFamily="2" charset="2"/>
              <a:buChar char="§"/>
            </a:pPr>
            <a:r>
              <a:rPr lang="en-US" sz="1400"/>
              <a:t>(13-14) Amount requested;</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(15) Amount approved/originated;</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(16) Action taken:</a:t>
            </a:r>
            <a:endParaRPr lang="en-US" sz="1600"/>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Originated;</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Approved, not accepted; </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Denied;</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Withdrawn by applicant; and </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Incomplete.</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(17) Action taken date;</a:t>
            </a:r>
          </a:p>
          <a:p>
            <a:pPr marL="285750" lvl="1" indent="-285750">
              <a:lnSpc>
                <a:spcPct val="120000"/>
              </a:lnSpc>
              <a:spcBef>
                <a:spcPts val="600"/>
              </a:spcBef>
              <a:spcAft>
                <a:spcPts val="600"/>
              </a:spcAft>
              <a:buClr>
                <a:srgbClr val="CFB070"/>
              </a:buClr>
              <a:buSzTx/>
              <a:buFont typeface="Wingdings" panose="05000000000000000000" pitchFamily="2" charset="2"/>
              <a:buChar char="§"/>
            </a:pPr>
            <a:endParaRPr lang="en-US" sz="1400"/>
          </a:p>
        </p:txBody>
      </p:sp>
      <p:sp>
        <p:nvSpPr>
          <p:cNvPr id="123" name="Title 3"/>
          <p:cNvSpPr txBox="1">
            <a:spLocks noGrp="1"/>
          </p:cNvSpPr>
          <p:nvPr>
            <p:ph type="title"/>
          </p:nvPr>
        </p:nvSpPr>
        <p:spPr>
          <a:prstGeom prst="rect">
            <a:avLst/>
          </a:prstGeom>
        </p:spPr>
        <p:txBody>
          <a:bodyPr>
            <a:normAutofit/>
          </a:bodyPr>
          <a:lstStyle/>
          <a:p>
            <a:r>
              <a:rPr lang="en-US"/>
              <a:t>Section 1071 Small Business Data Collection</a:t>
            </a:r>
            <a:endParaRPr/>
          </a:p>
        </p:txBody>
      </p:sp>
      <p:sp>
        <p:nvSpPr>
          <p:cNvPr id="8" name="Text Placeholder 7">
            <a:extLst>
              <a:ext uri="{FF2B5EF4-FFF2-40B4-BE49-F238E27FC236}">
                <a16:creationId xmlns:a16="http://schemas.microsoft.com/office/drawing/2014/main" id="{053D39AF-B9CB-4A97-B599-B414D5ECBBAD}"/>
              </a:ext>
            </a:extLst>
          </p:cNvPr>
          <p:cNvSpPr>
            <a:spLocks noGrp="1"/>
          </p:cNvSpPr>
          <p:nvPr>
            <p:ph type="body" sz="quarter" idx="10"/>
          </p:nvPr>
        </p:nvSpPr>
        <p:spPr>
          <a:xfrm>
            <a:off x="6703226" y="1466454"/>
            <a:ext cx="4887640" cy="4802369"/>
          </a:xfrm>
        </p:spPr>
        <p:txBody>
          <a:bodyPr>
            <a:normAutofit/>
          </a:bodyPr>
          <a:lstStyle/>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(18-19) Denial reasons (up to four):</a:t>
            </a:r>
            <a:endParaRPr lang="en-US" sz="1600"/>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Credit characteristics of business;</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Credit characteristics of the principal owners or guarantors;</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Use of loan proceeds;</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Cash flow;</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Collateral;</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Time in business;</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Government criteria;</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Aggregate exposure;</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Unverifiable information; and</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Other.</a:t>
            </a:r>
          </a:p>
          <a:p>
            <a:endParaRPr lang="en-US"/>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Required Data Points (Continued)</a:t>
            </a:r>
          </a:p>
        </p:txBody>
      </p:sp>
    </p:spTree>
    <p:extLst>
      <p:ext uri="{BB962C8B-B14F-4D97-AF65-F5344CB8AC3E}">
        <p14:creationId xmlns:p14="http://schemas.microsoft.com/office/powerpoint/2010/main" val="18384462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D278FD-E84E-498D-AA1E-1A84F30D4C7F}"/>
              </a:ext>
            </a:extLst>
          </p:cNvPr>
          <p:cNvSpPr>
            <a:spLocks noGrp="1"/>
          </p:cNvSpPr>
          <p:nvPr>
            <p:ph type="body" sz="quarter" idx="1"/>
          </p:nvPr>
        </p:nvSpPr>
        <p:spPr>
          <a:xfrm>
            <a:off x="618067" y="1466455"/>
            <a:ext cx="5037666" cy="4802370"/>
          </a:xfrm>
        </p:spPr>
        <p:txBody>
          <a:bodyPr>
            <a:noAutofit/>
          </a:bodyPr>
          <a:lstStyle/>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(20-33) Pricing:</a:t>
            </a:r>
            <a:endParaRPr lang="en-US" sz="1600"/>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For fixed rate transactions, the interest rate;</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For variable rate transactions, the margin, index rate, and index name, using one of the following:</a:t>
            </a:r>
          </a:p>
          <a:p>
            <a:pPr marL="1271587" lvl="2" indent="-342900">
              <a:lnSpc>
                <a:spcPct val="100000"/>
              </a:lnSpc>
              <a:spcBef>
                <a:spcPts val="600"/>
              </a:spcBef>
              <a:spcAft>
                <a:spcPts val="600"/>
              </a:spcAft>
              <a:buClr>
                <a:srgbClr val="CFB070"/>
              </a:buClr>
              <a:buFont typeface="+mj-lt"/>
              <a:buAutoNum type="arabicPeriod"/>
            </a:pPr>
            <a:r>
              <a:rPr lang="en-US" sz="1200"/>
              <a:t>WSJ Prime;</a:t>
            </a:r>
          </a:p>
          <a:p>
            <a:pPr marL="1271587" lvl="2" indent="-342900">
              <a:lnSpc>
                <a:spcPct val="100000"/>
              </a:lnSpc>
              <a:spcBef>
                <a:spcPts val="600"/>
              </a:spcBef>
              <a:spcAft>
                <a:spcPts val="600"/>
              </a:spcAft>
              <a:buClr>
                <a:srgbClr val="CFB070"/>
              </a:buClr>
              <a:buFont typeface="+mj-lt"/>
              <a:buAutoNum type="arabicPeriod"/>
            </a:pPr>
            <a:r>
              <a:rPr lang="en-US" sz="1200"/>
              <a:t>6-month CD rate;</a:t>
            </a:r>
          </a:p>
          <a:p>
            <a:pPr marL="1271587" lvl="2" indent="-342900">
              <a:lnSpc>
                <a:spcPct val="100000"/>
              </a:lnSpc>
              <a:spcBef>
                <a:spcPts val="600"/>
              </a:spcBef>
              <a:spcAft>
                <a:spcPts val="600"/>
              </a:spcAft>
              <a:buClr>
                <a:srgbClr val="CFB070"/>
              </a:buClr>
              <a:buFont typeface="+mj-lt"/>
              <a:buAutoNum type="arabicPeriod"/>
            </a:pPr>
            <a:r>
              <a:rPr lang="en-US" sz="1200"/>
              <a:t>1-year T-Bill;</a:t>
            </a:r>
          </a:p>
          <a:p>
            <a:pPr marL="1271587" lvl="2" indent="-342900">
              <a:lnSpc>
                <a:spcPct val="100000"/>
              </a:lnSpc>
              <a:spcBef>
                <a:spcPts val="600"/>
              </a:spcBef>
              <a:spcAft>
                <a:spcPts val="600"/>
              </a:spcAft>
              <a:buClr>
                <a:srgbClr val="CFB070"/>
              </a:buClr>
              <a:buFont typeface="+mj-lt"/>
              <a:buAutoNum type="arabicPeriod"/>
            </a:pPr>
            <a:r>
              <a:rPr lang="en-US" sz="1200"/>
              <a:t>3-year T-Bill;</a:t>
            </a:r>
          </a:p>
          <a:p>
            <a:pPr marL="1271587" lvl="2" indent="-342900">
              <a:lnSpc>
                <a:spcPct val="100000"/>
              </a:lnSpc>
              <a:spcBef>
                <a:spcPts val="600"/>
              </a:spcBef>
              <a:spcAft>
                <a:spcPts val="600"/>
              </a:spcAft>
              <a:buClr>
                <a:srgbClr val="CFB070"/>
              </a:buClr>
              <a:buFont typeface="+mj-lt"/>
              <a:buAutoNum type="arabicPeriod"/>
            </a:pPr>
            <a:r>
              <a:rPr lang="en-US" sz="1200"/>
              <a:t>5-year T-Note;</a:t>
            </a:r>
          </a:p>
          <a:p>
            <a:pPr marL="1271587" lvl="2" indent="-342900">
              <a:lnSpc>
                <a:spcPct val="100000"/>
              </a:lnSpc>
              <a:spcBef>
                <a:spcPts val="600"/>
              </a:spcBef>
              <a:spcAft>
                <a:spcPts val="600"/>
              </a:spcAft>
              <a:buClr>
                <a:srgbClr val="CFB070"/>
              </a:buClr>
              <a:buFont typeface="+mj-lt"/>
              <a:buAutoNum type="arabicPeriod"/>
            </a:pPr>
            <a:r>
              <a:rPr lang="en-US" sz="1200"/>
              <a:t>12-month average of 10-year T-Bill;</a:t>
            </a:r>
          </a:p>
          <a:p>
            <a:pPr marL="1271587" lvl="2" indent="-342900">
              <a:lnSpc>
                <a:spcPct val="100000"/>
              </a:lnSpc>
              <a:spcBef>
                <a:spcPts val="600"/>
              </a:spcBef>
              <a:spcAft>
                <a:spcPts val="600"/>
              </a:spcAft>
              <a:buClr>
                <a:srgbClr val="CFB070"/>
              </a:buClr>
              <a:buFont typeface="+mj-lt"/>
              <a:buAutoNum type="arabicPeriod"/>
            </a:pPr>
            <a:r>
              <a:rPr lang="en-US" sz="1200"/>
              <a:t>Cost of Funds Index-National;</a:t>
            </a:r>
          </a:p>
          <a:p>
            <a:pPr marL="1271587" lvl="2" indent="-342900">
              <a:lnSpc>
                <a:spcPct val="100000"/>
              </a:lnSpc>
              <a:spcBef>
                <a:spcPts val="600"/>
              </a:spcBef>
              <a:spcAft>
                <a:spcPts val="600"/>
              </a:spcAft>
              <a:buClr>
                <a:srgbClr val="CFB070"/>
              </a:buClr>
              <a:buFont typeface="+mj-lt"/>
              <a:buAutoNum type="arabicPeriod"/>
            </a:pPr>
            <a:r>
              <a:rPr lang="en-US" sz="1200"/>
              <a:t>Cost of Funds Index-11</a:t>
            </a:r>
            <a:r>
              <a:rPr lang="en-US" sz="1200" baseline="30000"/>
              <a:t>th</a:t>
            </a:r>
            <a:r>
              <a:rPr lang="en-US" sz="1200"/>
              <a:t> District; and</a:t>
            </a:r>
          </a:p>
          <a:p>
            <a:pPr marL="1271587" lvl="2" indent="-342900">
              <a:lnSpc>
                <a:spcPct val="100000"/>
              </a:lnSpc>
              <a:spcBef>
                <a:spcPts val="600"/>
              </a:spcBef>
              <a:spcAft>
                <a:spcPts val="600"/>
              </a:spcAft>
              <a:buClr>
                <a:srgbClr val="CFB070"/>
              </a:buClr>
              <a:buFont typeface="+mj-lt"/>
              <a:buAutoNum type="arabicPeriod"/>
            </a:pPr>
            <a:r>
              <a:rPr lang="en-US" sz="1200"/>
              <a:t>Other</a:t>
            </a:r>
          </a:p>
          <a:p>
            <a:pPr marL="1271587" lvl="2" indent="-342900">
              <a:lnSpc>
                <a:spcPct val="100000"/>
              </a:lnSpc>
              <a:spcBef>
                <a:spcPts val="600"/>
              </a:spcBef>
              <a:spcAft>
                <a:spcPts val="600"/>
              </a:spcAft>
              <a:buClr>
                <a:srgbClr val="CFB070"/>
              </a:buClr>
              <a:buFont typeface="+mj-lt"/>
              <a:buAutoNum type="arabicPeriod"/>
            </a:pPr>
            <a:endParaRPr lang="en-US" sz="1200"/>
          </a:p>
          <a:p>
            <a:pPr marL="285750" lvl="1" indent="-285750">
              <a:lnSpc>
                <a:spcPct val="120000"/>
              </a:lnSpc>
              <a:spcBef>
                <a:spcPts val="600"/>
              </a:spcBef>
              <a:spcAft>
                <a:spcPts val="600"/>
              </a:spcAft>
              <a:buClr>
                <a:srgbClr val="CFB070"/>
              </a:buClr>
              <a:buSzTx/>
              <a:buFont typeface="Wingdings" panose="05000000000000000000" pitchFamily="2" charset="2"/>
              <a:buChar char="§"/>
            </a:pPr>
            <a:endParaRPr lang="en-US" sz="1400"/>
          </a:p>
        </p:txBody>
      </p:sp>
      <p:sp>
        <p:nvSpPr>
          <p:cNvPr id="123" name="Title 3"/>
          <p:cNvSpPr txBox="1">
            <a:spLocks noGrp="1"/>
          </p:cNvSpPr>
          <p:nvPr>
            <p:ph type="title"/>
          </p:nvPr>
        </p:nvSpPr>
        <p:spPr>
          <a:prstGeom prst="rect">
            <a:avLst/>
          </a:prstGeom>
        </p:spPr>
        <p:txBody>
          <a:bodyPr>
            <a:normAutofit/>
          </a:bodyPr>
          <a:lstStyle/>
          <a:p>
            <a:r>
              <a:rPr lang="en-US"/>
              <a:t>Section 1071 Small Business Data Collection</a:t>
            </a:r>
            <a:endParaRPr/>
          </a:p>
        </p:txBody>
      </p:sp>
      <p:sp>
        <p:nvSpPr>
          <p:cNvPr id="8" name="Text Placeholder 7">
            <a:extLst>
              <a:ext uri="{FF2B5EF4-FFF2-40B4-BE49-F238E27FC236}">
                <a16:creationId xmlns:a16="http://schemas.microsoft.com/office/drawing/2014/main" id="{053D39AF-B9CB-4A97-B599-B414D5ECBBAD}"/>
              </a:ext>
            </a:extLst>
          </p:cNvPr>
          <p:cNvSpPr>
            <a:spLocks noGrp="1"/>
          </p:cNvSpPr>
          <p:nvPr>
            <p:ph type="body" sz="quarter" idx="10"/>
          </p:nvPr>
        </p:nvSpPr>
        <p:spPr>
          <a:xfrm>
            <a:off x="6703226" y="1466454"/>
            <a:ext cx="4887640" cy="4802369"/>
          </a:xfrm>
        </p:spPr>
        <p:txBody>
          <a:bodyPr>
            <a:normAutofit/>
          </a:bodyPr>
          <a:lstStyle/>
          <a:p>
            <a:pPr marL="787400" lvl="1" indent="-342900">
              <a:lnSpc>
                <a:spcPct val="100000"/>
              </a:lnSpc>
              <a:spcBef>
                <a:spcPts val="600"/>
              </a:spcBef>
              <a:spcAft>
                <a:spcPts val="600"/>
              </a:spcAft>
              <a:buClr>
                <a:srgbClr val="CFB070"/>
              </a:buClr>
              <a:buFont typeface="Montserrat Light" panose="00000400000000000000" pitchFamily="50" charset="0"/>
              <a:buChar char="‒"/>
            </a:pPr>
            <a:endParaRPr lang="en-US" sz="1200"/>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For Merchant Cash Advance or other sales-based financing:</a:t>
            </a:r>
          </a:p>
          <a:p>
            <a:pPr marL="1271587" lvl="2" indent="-342900">
              <a:lnSpc>
                <a:spcPct val="100000"/>
              </a:lnSpc>
              <a:spcBef>
                <a:spcPts val="600"/>
              </a:spcBef>
              <a:spcAft>
                <a:spcPts val="600"/>
              </a:spcAft>
              <a:buClr>
                <a:srgbClr val="CFB070"/>
              </a:buClr>
              <a:buFont typeface="Arial" panose="020B0604020202020204" pitchFamily="34" charset="0"/>
              <a:buChar char="•"/>
            </a:pPr>
            <a:r>
              <a:rPr lang="en-US" sz="1200"/>
              <a:t>Difference between amount advanced and amount to be repaid;</a:t>
            </a:r>
          </a:p>
          <a:p>
            <a:pPr marL="1271587" lvl="2" indent="-342900">
              <a:lnSpc>
                <a:spcPct val="100000"/>
              </a:lnSpc>
              <a:spcBef>
                <a:spcPts val="600"/>
              </a:spcBef>
              <a:spcAft>
                <a:spcPts val="600"/>
              </a:spcAft>
              <a:buClr>
                <a:srgbClr val="CFB070"/>
              </a:buClr>
              <a:buFont typeface="Arial" panose="020B0604020202020204" pitchFamily="34" charset="0"/>
              <a:buChar char="•"/>
            </a:pPr>
            <a:r>
              <a:rPr lang="en-US" sz="1200"/>
              <a:t>Amount of total origination changes; </a:t>
            </a:r>
          </a:p>
          <a:p>
            <a:pPr marL="1271587" lvl="2" indent="-342900">
              <a:lnSpc>
                <a:spcPct val="100000"/>
              </a:lnSpc>
              <a:spcBef>
                <a:spcPts val="600"/>
              </a:spcBef>
              <a:spcAft>
                <a:spcPts val="600"/>
              </a:spcAft>
              <a:buClr>
                <a:srgbClr val="CFB070"/>
              </a:buClr>
              <a:buFont typeface="Arial" panose="020B0604020202020204" pitchFamily="34" charset="0"/>
              <a:buChar char="•"/>
            </a:pPr>
            <a:r>
              <a:rPr lang="en-US" sz="1200"/>
              <a:t>Amount of total broker fees;</a:t>
            </a:r>
          </a:p>
          <a:p>
            <a:pPr marL="1271587" lvl="2" indent="-342900">
              <a:lnSpc>
                <a:spcPct val="100000"/>
              </a:lnSpc>
              <a:spcBef>
                <a:spcPts val="600"/>
              </a:spcBef>
              <a:spcAft>
                <a:spcPts val="600"/>
              </a:spcAft>
              <a:buClr>
                <a:srgbClr val="CFB070"/>
              </a:buClr>
              <a:buFont typeface="Arial" panose="020B0604020202020204" pitchFamily="34" charset="0"/>
              <a:buChar char="•"/>
            </a:pPr>
            <a:r>
              <a:rPr lang="en-US" sz="1200"/>
              <a:t>Whether broker fees were paid directly to broker or to lender for delivery to broker;</a:t>
            </a:r>
          </a:p>
          <a:p>
            <a:pPr marL="1271587" lvl="2" indent="-342900">
              <a:lnSpc>
                <a:spcPct val="100000"/>
              </a:lnSpc>
              <a:spcBef>
                <a:spcPts val="600"/>
              </a:spcBef>
              <a:spcAft>
                <a:spcPts val="600"/>
              </a:spcAft>
              <a:buClr>
                <a:srgbClr val="CFB070"/>
              </a:buClr>
              <a:buFont typeface="Arial" panose="020B0604020202020204" pitchFamily="34" charset="0"/>
              <a:buChar char="•"/>
            </a:pPr>
            <a:r>
              <a:rPr lang="en-US" sz="1200"/>
              <a:t>Amount of total non-interest charges scheduled to be imposed over the first annual period; </a:t>
            </a:r>
          </a:p>
          <a:p>
            <a:pPr marL="1271587" lvl="2" indent="-342900">
              <a:lnSpc>
                <a:spcPct val="100000"/>
              </a:lnSpc>
              <a:spcBef>
                <a:spcPts val="600"/>
              </a:spcBef>
              <a:spcAft>
                <a:spcPts val="600"/>
              </a:spcAft>
              <a:buClr>
                <a:srgbClr val="CFB070"/>
              </a:buClr>
              <a:buFont typeface="Arial" panose="020B0604020202020204" pitchFamily="34" charset="0"/>
              <a:buChar char="•"/>
            </a:pPr>
            <a:r>
              <a:rPr lang="en-US" sz="1200"/>
              <a:t>Whether the lender could have included a prepayment penalty under its policies and procedures; and </a:t>
            </a:r>
          </a:p>
          <a:p>
            <a:pPr marL="1271587" lvl="2" indent="-342900">
              <a:lnSpc>
                <a:spcPct val="100000"/>
              </a:lnSpc>
              <a:spcBef>
                <a:spcPts val="600"/>
              </a:spcBef>
              <a:spcAft>
                <a:spcPts val="600"/>
              </a:spcAft>
              <a:buClr>
                <a:srgbClr val="CFB070"/>
              </a:buClr>
              <a:buFont typeface="Arial" panose="020B0604020202020204" pitchFamily="34" charset="0"/>
              <a:buChar char="•"/>
            </a:pPr>
            <a:r>
              <a:rPr lang="en-US" sz="1200"/>
              <a:t>Whether the transaction terms actually included a prepayment penalty.</a:t>
            </a:r>
          </a:p>
          <a:p>
            <a:endParaRPr lang="en-US"/>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Required Data Points (Continued)</a:t>
            </a:r>
          </a:p>
        </p:txBody>
      </p:sp>
    </p:spTree>
    <p:extLst>
      <p:ext uri="{BB962C8B-B14F-4D97-AF65-F5344CB8AC3E}">
        <p14:creationId xmlns:p14="http://schemas.microsoft.com/office/powerpoint/2010/main" val="18419892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D278FD-E84E-498D-AA1E-1A84F30D4C7F}"/>
              </a:ext>
            </a:extLst>
          </p:cNvPr>
          <p:cNvSpPr>
            <a:spLocks noGrp="1"/>
          </p:cNvSpPr>
          <p:nvPr>
            <p:ph type="body" sz="quarter" idx="1"/>
          </p:nvPr>
        </p:nvSpPr>
        <p:spPr>
          <a:xfrm>
            <a:off x="618067" y="1466455"/>
            <a:ext cx="5037666" cy="4802370"/>
          </a:xfrm>
        </p:spPr>
        <p:txBody>
          <a:bodyPr>
            <a:noAutofit/>
          </a:bodyPr>
          <a:lstStyle/>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(34-35) Address information:</a:t>
            </a:r>
            <a:endParaRPr lang="en-US" sz="1600"/>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Census tract of address;</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Type of address:</a:t>
            </a:r>
          </a:p>
          <a:p>
            <a:pPr marL="1271587" lvl="2" indent="-342900">
              <a:lnSpc>
                <a:spcPct val="100000"/>
              </a:lnSpc>
              <a:spcBef>
                <a:spcPts val="600"/>
              </a:spcBef>
              <a:spcAft>
                <a:spcPts val="600"/>
              </a:spcAft>
              <a:buClr>
                <a:srgbClr val="CFB070"/>
              </a:buClr>
              <a:buFont typeface="+mj-lt"/>
              <a:buAutoNum type="arabicPeriod"/>
            </a:pPr>
            <a:r>
              <a:rPr lang="en-US" sz="1200"/>
              <a:t>Address where loans proceeds will be applied;</a:t>
            </a:r>
          </a:p>
          <a:p>
            <a:pPr marL="1271587" lvl="2" indent="-342900">
              <a:lnSpc>
                <a:spcPct val="100000"/>
              </a:lnSpc>
              <a:spcBef>
                <a:spcPts val="600"/>
              </a:spcBef>
              <a:spcAft>
                <a:spcPts val="600"/>
              </a:spcAft>
              <a:buClr>
                <a:srgbClr val="CFB070"/>
              </a:buClr>
              <a:buFont typeface="+mj-lt"/>
              <a:buAutoNum type="arabicPeriod"/>
            </a:pPr>
            <a:r>
              <a:rPr lang="en-US" sz="1200"/>
              <a:t>If (1) is not known, location of borrower’s main address of borrower’s main office; or </a:t>
            </a:r>
          </a:p>
          <a:p>
            <a:pPr marL="1271587" lvl="2" indent="-342900">
              <a:lnSpc>
                <a:spcPct val="100000"/>
              </a:lnSpc>
              <a:spcBef>
                <a:spcPts val="600"/>
              </a:spcBef>
              <a:spcAft>
                <a:spcPts val="600"/>
              </a:spcAft>
              <a:buClr>
                <a:srgbClr val="CFB070"/>
              </a:buClr>
              <a:buFont typeface="+mj-lt"/>
              <a:buAutoNum type="arabicPeriod"/>
            </a:pPr>
            <a:r>
              <a:rPr lang="en-US" sz="1200"/>
              <a:t>If (1) or (2) are not known, another address associated with applicant.</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(36-37) Gross Annual Revenue (GAR);</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(38-39) NAICS code (six-digit code in effect as of January 1 of collection year);</a:t>
            </a:r>
            <a:endParaRPr lang="en-US" sz="1600"/>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(40) Number of workers;</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(41-42) Time in business;</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(44-45) Number of principal owners;</a:t>
            </a:r>
          </a:p>
        </p:txBody>
      </p:sp>
      <p:sp>
        <p:nvSpPr>
          <p:cNvPr id="123" name="Title 3"/>
          <p:cNvSpPr txBox="1">
            <a:spLocks noGrp="1"/>
          </p:cNvSpPr>
          <p:nvPr>
            <p:ph type="title"/>
          </p:nvPr>
        </p:nvSpPr>
        <p:spPr>
          <a:prstGeom prst="rect">
            <a:avLst/>
          </a:prstGeom>
        </p:spPr>
        <p:txBody>
          <a:bodyPr>
            <a:normAutofit/>
          </a:bodyPr>
          <a:lstStyle/>
          <a:p>
            <a:r>
              <a:rPr lang="en-US"/>
              <a:t>Section 1071 Small Business Data Collection</a:t>
            </a:r>
            <a:endParaRPr/>
          </a:p>
        </p:txBody>
      </p:sp>
      <p:sp>
        <p:nvSpPr>
          <p:cNvPr id="8" name="Text Placeholder 7">
            <a:extLst>
              <a:ext uri="{FF2B5EF4-FFF2-40B4-BE49-F238E27FC236}">
                <a16:creationId xmlns:a16="http://schemas.microsoft.com/office/drawing/2014/main" id="{053D39AF-B9CB-4A97-B599-B414D5ECBBAD}"/>
              </a:ext>
            </a:extLst>
          </p:cNvPr>
          <p:cNvSpPr>
            <a:spLocks noGrp="1"/>
          </p:cNvSpPr>
          <p:nvPr>
            <p:ph type="body" sz="quarter" idx="10"/>
          </p:nvPr>
        </p:nvSpPr>
        <p:spPr>
          <a:xfrm>
            <a:off x="5822830" y="1466454"/>
            <a:ext cx="5768036" cy="4802369"/>
          </a:xfrm>
        </p:spPr>
        <p:txBody>
          <a:bodyPr>
            <a:normAutofit/>
          </a:bodyPr>
          <a:lstStyle/>
          <a:p>
            <a:pPr marL="285750" lvl="1" indent="-285750">
              <a:lnSpc>
                <a:spcPct val="120000"/>
              </a:lnSpc>
              <a:spcBef>
                <a:spcPts val="600"/>
              </a:spcBef>
              <a:buClr>
                <a:srgbClr val="CFB070"/>
              </a:buClr>
              <a:buSzTx/>
              <a:buFont typeface="Wingdings" panose="05000000000000000000" pitchFamily="2" charset="2"/>
              <a:buChar char="§"/>
            </a:pPr>
            <a:r>
              <a:rPr lang="en-US" sz="1400"/>
              <a:t>(43) Business ownership status: </a:t>
            </a:r>
          </a:p>
          <a:p>
            <a:pPr marL="769937" lvl="2" indent="-285750">
              <a:lnSpc>
                <a:spcPct val="120000"/>
              </a:lnSpc>
              <a:spcBef>
                <a:spcPts val="600"/>
              </a:spcBef>
              <a:spcAft>
                <a:spcPts val="600"/>
              </a:spcAft>
              <a:buClr>
                <a:srgbClr val="CFB070"/>
              </a:buClr>
              <a:buSzTx/>
              <a:buFont typeface="Courier New" panose="02070309020205020404" pitchFamily="49" charset="0"/>
              <a:buChar char="o"/>
            </a:pPr>
            <a:r>
              <a:rPr lang="en-US" sz="1400"/>
              <a:t>Applicant’s identification as:</a:t>
            </a:r>
          </a:p>
          <a:p>
            <a:pPr marL="1318984" lvl="3" indent="-342900">
              <a:lnSpc>
                <a:spcPct val="120000"/>
              </a:lnSpc>
              <a:spcBef>
                <a:spcPts val="600"/>
              </a:spcBef>
              <a:buClr>
                <a:srgbClr val="CFB070"/>
              </a:buClr>
              <a:buSzTx/>
              <a:buFont typeface="+mj-lt"/>
              <a:buAutoNum type="arabicPeriod"/>
            </a:pPr>
            <a:r>
              <a:rPr lang="en-US" sz="1400"/>
              <a:t>Minority-owned business;</a:t>
            </a:r>
          </a:p>
          <a:p>
            <a:pPr marL="1318984" lvl="3" indent="-342900">
              <a:lnSpc>
                <a:spcPct val="120000"/>
              </a:lnSpc>
              <a:spcBef>
                <a:spcPts val="600"/>
              </a:spcBef>
              <a:buClr>
                <a:srgbClr val="CFB070"/>
              </a:buClr>
              <a:buSzTx/>
              <a:buFont typeface="+mj-lt"/>
              <a:buAutoNum type="arabicPeriod"/>
            </a:pPr>
            <a:r>
              <a:rPr lang="en-US" sz="1400"/>
              <a:t>Women-owned business;</a:t>
            </a:r>
          </a:p>
          <a:p>
            <a:pPr marL="1318984" lvl="3" indent="-342900">
              <a:lnSpc>
                <a:spcPct val="120000"/>
              </a:lnSpc>
              <a:spcBef>
                <a:spcPts val="600"/>
              </a:spcBef>
              <a:buClr>
                <a:srgbClr val="CFB070"/>
              </a:buClr>
              <a:buSzTx/>
              <a:buFont typeface="+mj-lt"/>
              <a:buAutoNum type="arabicPeriod"/>
            </a:pPr>
            <a:r>
              <a:rPr lang="en-US" sz="1400"/>
              <a:t>LGBTQI+-owned business</a:t>
            </a:r>
          </a:p>
          <a:p>
            <a:pPr marL="1318984" lvl="3" indent="-342900">
              <a:lnSpc>
                <a:spcPct val="120000"/>
              </a:lnSpc>
              <a:spcBef>
                <a:spcPts val="600"/>
              </a:spcBef>
              <a:buClr>
                <a:srgbClr val="CFB070"/>
              </a:buClr>
              <a:buSzTx/>
              <a:buFont typeface="+mj-lt"/>
              <a:buAutoNum type="arabicPeriod"/>
            </a:pPr>
            <a:r>
              <a:rPr lang="en-US" sz="1400"/>
              <a:t>None of these apply;</a:t>
            </a:r>
          </a:p>
          <a:p>
            <a:pPr marL="1318984" lvl="3" indent="-342900">
              <a:lnSpc>
                <a:spcPct val="120000"/>
              </a:lnSpc>
              <a:spcBef>
                <a:spcPts val="600"/>
              </a:spcBef>
              <a:buClr>
                <a:srgbClr val="CFB070"/>
              </a:buClr>
              <a:buSzTx/>
              <a:buFont typeface="+mj-lt"/>
              <a:buAutoNum type="arabicPeriod"/>
            </a:pPr>
            <a:r>
              <a:rPr lang="en-US" sz="1400"/>
              <a:t>The applicant responded that they did not wish to provide this information; or</a:t>
            </a:r>
          </a:p>
          <a:p>
            <a:pPr marL="1318984" lvl="3" indent="-342900">
              <a:lnSpc>
                <a:spcPct val="120000"/>
              </a:lnSpc>
              <a:spcBef>
                <a:spcPts val="600"/>
              </a:spcBef>
              <a:buClr>
                <a:srgbClr val="CFB070"/>
              </a:buClr>
              <a:buSzTx/>
              <a:buFont typeface="+mj-lt"/>
              <a:buAutoNum type="arabicPeriod"/>
            </a:pPr>
            <a:r>
              <a:rPr lang="en-US" sz="1400"/>
              <a:t>Not provided by applicant</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(46-47; 55-56; 64-65; 73-74) Ethnicity of up to four principal owners;</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(48-52; 57-61; 66-70; 75-79) Race of up to four principal owners; and</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(53-54; 62-63; 71-72; 80-81) Sex of up to four principal owners.</a:t>
            </a:r>
          </a:p>
          <a:p>
            <a:pPr marL="285750" lvl="1" indent="-285750">
              <a:lnSpc>
                <a:spcPct val="120000"/>
              </a:lnSpc>
              <a:spcBef>
                <a:spcPts val="600"/>
              </a:spcBef>
              <a:spcAft>
                <a:spcPts val="600"/>
              </a:spcAft>
              <a:buClr>
                <a:srgbClr val="CFB070"/>
              </a:buClr>
              <a:buSzTx/>
              <a:buFont typeface="Wingdings" panose="05000000000000000000" pitchFamily="2" charset="2"/>
              <a:buChar char="§"/>
            </a:pPr>
            <a:endParaRPr lang="en-US" sz="1400"/>
          </a:p>
          <a:p>
            <a:pPr marL="787400" lvl="1" indent="-342900">
              <a:lnSpc>
                <a:spcPct val="100000"/>
              </a:lnSpc>
              <a:spcBef>
                <a:spcPts val="600"/>
              </a:spcBef>
              <a:spcAft>
                <a:spcPts val="600"/>
              </a:spcAft>
              <a:buClr>
                <a:srgbClr val="CFB070"/>
              </a:buClr>
              <a:buFont typeface="Montserrat Light" panose="00000400000000000000" pitchFamily="50" charset="0"/>
              <a:buChar char="‒"/>
            </a:pPr>
            <a:endParaRPr lang="en-US" sz="1200"/>
          </a:p>
          <a:p>
            <a:endParaRPr lang="en-US"/>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Required Data Points (Continued)</a:t>
            </a:r>
          </a:p>
        </p:txBody>
      </p:sp>
    </p:spTree>
    <p:extLst>
      <p:ext uri="{BB962C8B-B14F-4D97-AF65-F5344CB8AC3E}">
        <p14:creationId xmlns:p14="http://schemas.microsoft.com/office/powerpoint/2010/main" val="6282680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B07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774445-A078-4AA1-9C89-0F59D8B4153B}"/>
              </a:ext>
            </a:extLst>
          </p:cNvPr>
          <p:cNvSpPr>
            <a:spLocks noGrp="1"/>
          </p:cNvSpPr>
          <p:nvPr>
            <p:ph type="title"/>
          </p:nvPr>
        </p:nvSpPr>
        <p:spPr>
          <a:xfrm>
            <a:off x="1844040" y="2895479"/>
            <a:ext cx="8503920" cy="1067041"/>
          </a:xfrm>
        </p:spPr>
        <p:txBody>
          <a:bodyPr>
            <a:normAutofit/>
          </a:bodyPr>
          <a:lstStyle/>
          <a:p>
            <a:pPr algn="ctr"/>
            <a:r>
              <a:rPr lang="en-US" sz="6500"/>
              <a:t>Implementation</a:t>
            </a:r>
          </a:p>
        </p:txBody>
      </p:sp>
    </p:spTree>
    <p:extLst>
      <p:ext uri="{BB962C8B-B14F-4D97-AF65-F5344CB8AC3E}">
        <p14:creationId xmlns:p14="http://schemas.microsoft.com/office/powerpoint/2010/main" val="4066089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14</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Determine Product Applicability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18067" y="1874473"/>
            <a:ext cx="10989733" cy="4250282"/>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100"/>
              <a:t>Originated at least 100 “covered credit transactions” to “small businesses” in each of the two preceding calendar years. </a:t>
            </a:r>
          </a:p>
          <a:p>
            <a:pPr marL="730250" lvl="1" indent="-285750">
              <a:lnSpc>
                <a:spcPct val="120000"/>
              </a:lnSpc>
              <a:spcBef>
                <a:spcPts val="600"/>
              </a:spcBef>
              <a:spcAft>
                <a:spcPts val="600"/>
              </a:spcAft>
              <a:buClr>
                <a:srgbClr val="CFB070"/>
              </a:buClr>
              <a:buFont typeface="Courier New" panose="02070309020205020404" pitchFamily="49" charset="0"/>
              <a:buChar char="o"/>
            </a:pPr>
            <a:r>
              <a:rPr lang="en-US" sz="1600"/>
              <a:t>“Covered Credit Transactions”: Oral or written requests for </a:t>
            </a:r>
            <a:r>
              <a:rPr lang="en-US" sz="1600" b="1"/>
              <a:t>loans, lines of credit, credit cards, merchant cash advances, and credit products used for agricultural purposes</a:t>
            </a:r>
            <a:r>
              <a:rPr lang="en-US" sz="1600"/>
              <a:t>. The CFPB has excluded trade credit, public utilities credit, securities credit, and incidental credit as proposed. It has also excluded transactions reported under the Home Mortgage Disclosure Act (HDMA) and insurance premium financing. Purchases, factoring, leases, and consumer-designated credit used for business or agricultural purposes are also excluded.</a:t>
            </a:r>
          </a:p>
          <a:p>
            <a:pPr marL="730250" lvl="1" indent="-285750">
              <a:lnSpc>
                <a:spcPct val="120000"/>
              </a:lnSpc>
              <a:spcBef>
                <a:spcPts val="600"/>
              </a:spcBef>
              <a:spcAft>
                <a:spcPts val="600"/>
              </a:spcAft>
              <a:buClr>
                <a:srgbClr val="CFB070"/>
              </a:buClr>
              <a:buFont typeface="Courier New" panose="02070309020205020404" pitchFamily="49" charset="0"/>
              <a:buChar char="o"/>
            </a:pPr>
            <a:r>
              <a:rPr lang="en-US" sz="1600"/>
              <a:t>“Small Business”: A small business concern is defined in accordance with the Small Business Act (15 U.S.C. 631 et seq.) and Small Business Administration (SBA) regulations, as a business that had gross annual revenues for the preceding fiscal year of $5 million or less.</a:t>
            </a:r>
            <a:r>
              <a:rPr lang="en-US" sz="2100"/>
              <a:t> </a:t>
            </a:r>
            <a:endParaRPr lang="en-US"/>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123" name="Title 3"/>
          <p:cNvSpPr txBox="1">
            <a:spLocks noGrp="1"/>
          </p:cNvSpPr>
          <p:nvPr>
            <p:ph type="title"/>
          </p:nvPr>
        </p:nvSpPr>
        <p:spPr>
          <a:prstGeom prst="rect">
            <a:avLst/>
          </a:prstGeom>
        </p:spPr>
        <p:txBody>
          <a:bodyPr>
            <a:normAutofit/>
          </a:bodyPr>
          <a:lstStyle/>
          <a:p>
            <a:r>
              <a:rPr lang="en-US"/>
              <a:t>Must You Comply?</a:t>
            </a:r>
            <a:endParaRPr/>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830993"/>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You are required to comply if you meet the following</a:t>
            </a:r>
          </a:p>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(others may choose to collect and report):</a:t>
            </a:r>
          </a:p>
        </p:txBody>
      </p:sp>
    </p:spTree>
    <p:extLst>
      <p:ext uri="{BB962C8B-B14F-4D97-AF65-F5344CB8AC3E}">
        <p14:creationId xmlns:p14="http://schemas.microsoft.com/office/powerpoint/2010/main" val="14229742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noGrp="1"/>
          </p:cNvSpPr>
          <p:nvPr>
            <p:ph type="title"/>
          </p:nvPr>
        </p:nvSpPr>
        <p:spPr>
          <a:prstGeom prst="rect">
            <a:avLst/>
          </a:prstGeom>
        </p:spPr>
        <p:txBody>
          <a:bodyPr>
            <a:normAutofit/>
          </a:bodyPr>
          <a:lstStyle/>
          <a:p>
            <a:r>
              <a:rPr lang="en-US"/>
              <a:t>Product Applicability Checklist</a:t>
            </a:r>
            <a:endParaRPr/>
          </a:p>
        </p:txBody>
      </p:sp>
      <p:graphicFrame>
        <p:nvGraphicFramePr>
          <p:cNvPr id="5" name="Table 5">
            <a:extLst>
              <a:ext uri="{FF2B5EF4-FFF2-40B4-BE49-F238E27FC236}">
                <a16:creationId xmlns:a16="http://schemas.microsoft.com/office/drawing/2014/main" id="{F191508B-768A-44FB-929D-1A32C1774EF9}"/>
              </a:ext>
            </a:extLst>
          </p:cNvPr>
          <p:cNvGraphicFramePr>
            <a:graphicFrameLocks noGrp="1"/>
          </p:cNvGraphicFramePr>
          <p:nvPr>
            <p:extLst>
              <p:ext uri="{D42A27DB-BD31-4B8C-83A1-F6EECF244321}">
                <p14:modId xmlns:p14="http://schemas.microsoft.com/office/powerpoint/2010/main" val="3792535833"/>
              </p:ext>
            </p:extLst>
          </p:nvPr>
        </p:nvGraphicFramePr>
        <p:xfrm>
          <a:off x="955963" y="1146978"/>
          <a:ext cx="10280073" cy="4597400"/>
        </p:xfrm>
        <a:graphic>
          <a:graphicData uri="http://schemas.openxmlformats.org/drawingml/2006/table">
            <a:tbl>
              <a:tblPr firstRow="1" bandRow="1">
                <a:tableStyleId>{FABFCF23-3B69-468F-B69F-88F6DE6A72F2}</a:tableStyleId>
              </a:tblPr>
              <a:tblGrid>
                <a:gridCol w="5098473">
                  <a:extLst>
                    <a:ext uri="{9D8B030D-6E8A-4147-A177-3AD203B41FA5}">
                      <a16:colId xmlns:a16="http://schemas.microsoft.com/office/drawing/2014/main" val="620449050"/>
                    </a:ext>
                  </a:extLst>
                </a:gridCol>
                <a:gridCol w="1865745">
                  <a:extLst>
                    <a:ext uri="{9D8B030D-6E8A-4147-A177-3AD203B41FA5}">
                      <a16:colId xmlns:a16="http://schemas.microsoft.com/office/drawing/2014/main" val="967825945"/>
                    </a:ext>
                  </a:extLst>
                </a:gridCol>
                <a:gridCol w="1874982">
                  <a:extLst>
                    <a:ext uri="{9D8B030D-6E8A-4147-A177-3AD203B41FA5}">
                      <a16:colId xmlns:a16="http://schemas.microsoft.com/office/drawing/2014/main" val="2983218298"/>
                    </a:ext>
                  </a:extLst>
                </a:gridCol>
                <a:gridCol w="1440873">
                  <a:extLst>
                    <a:ext uri="{9D8B030D-6E8A-4147-A177-3AD203B41FA5}">
                      <a16:colId xmlns:a16="http://schemas.microsoft.com/office/drawing/2014/main" val="1487659144"/>
                    </a:ext>
                  </a:extLst>
                </a:gridCol>
              </a:tblGrid>
              <a:tr h="370840">
                <a:tc>
                  <a:txBody>
                    <a:bodyPr/>
                    <a:lstStyle/>
                    <a:p>
                      <a:endParaRPr lang="en-US" sz="1400"/>
                    </a:p>
                    <a:p>
                      <a:r>
                        <a:rPr lang="en-US" sz="1400"/>
                        <a:t>Product</a:t>
                      </a:r>
                    </a:p>
                  </a:txBody>
                  <a:tcPr>
                    <a:solidFill>
                      <a:srgbClr val="002060"/>
                    </a:solidFill>
                  </a:tcPr>
                </a:tc>
                <a:tc>
                  <a:txBody>
                    <a:bodyPr/>
                    <a:lstStyle/>
                    <a:p>
                      <a:endParaRPr lang="en-US" sz="1400"/>
                    </a:p>
                    <a:p>
                      <a:r>
                        <a:rPr lang="en-US" sz="1400"/>
                        <a:t>Applicable (Y/N)?</a:t>
                      </a:r>
                    </a:p>
                  </a:txBody>
                  <a:tcPr>
                    <a:solidFill>
                      <a:srgbClr val="002060"/>
                    </a:solidFill>
                  </a:tcPr>
                </a:tc>
                <a:tc>
                  <a:txBody>
                    <a:bodyPr/>
                    <a:lstStyle/>
                    <a:p>
                      <a:r>
                        <a:rPr lang="en-US" sz="1400"/>
                        <a:t># Originated (2022)</a:t>
                      </a:r>
                    </a:p>
                  </a:txBody>
                  <a:tcPr>
                    <a:solidFill>
                      <a:srgbClr val="002060"/>
                    </a:solidFill>
                  </a:tcPr>
                </a:tc>
                <a:tc>
                  <a:txBody>
                    <a:bodyPr/>
                    <a:lstStyle/>
                    <a:p>
                      <a:r>
                        <a:rPr lang="en-US" sz="1400"/>
                        <a:t># Originated (2023)</a:t>
                      </a:r>
                    </a:p>
                  </a:txBody>
                  <a:tcPr>
                    <a:solidFill>
                      <a:srgbClr val="002060"/>
                    </a:solidFill>
                  </a:tcPr>
                </a:tc>
                <a:extLst>
                  <a:ext uri="{0D108BD9-81ED-4DB2-BD59-A6C34878D82A}">
                    <a16:rowId xmlns:a16="http://schemas.microsoft.com/office/drawing/2014/main" val="1226675189"/>
                  </a:ext>
                </a:extLst>
              </a:tr>
              <a:tr h="370840">
                <a:tc>
                  <a:txBody>
                    <a:bodyPr/>
                    <a:lstStyle/>
                    <a:p>
                      <a:r>
                        <a:rPr lang="en-US" sz="1400"/>
                        <a:t>Commercial Real Estate Loans</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0875315"/>
                  </a:ext>
                </a:extLst>
              </a:tr>
              <a:tr h="370840">
                <a:tc>
                  <a:txBody>
                    <a:bodyPr/>
                    <a:lstStyle/>
                    <a:p>
                      <a:r>
                        <a:rPr lang="en-US" sz="1400"/>
                        <a:t>Unsecured Loans</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29363210"/>
                  </a:ext>
                </a:extLst>
              </a:tr>
              <a:tr h="370840">
                <a:tc>
                  <a:txBody>
                    <a:bodyPr/>
                    <a:lstStyle/>
                    <a:p>
                      <a:r>
                        <a:rPr lang="en-US" sz="1400"/>
                        <a:t>Auto Loans</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815134199"/>
                  </a:ext>
                </a:extLst>
              </a:tr>
              <a:tr h="370840">
                <a:tc>
                  <a:txBody>
                    <a:bodyPr/>
                    <a:lstStyle/>
                    <a:p>
                      <a:r>
                        <a:rPr lang="en-US" sz="1400"/>
                        <a:t>Secured Loans</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264526563"/>
                  </a:ext>
                </a:extLst>
              </a:tr>
              <a:tr h="370840">
                <a:tc>
                  <a:txBody>
                    <a:bodyPr/>
                    <a:lstStyle/>
                    <a:p>
                      <a:r>
                        <a:rPr lang="en-US" sz="1400"/>
                        <a:t>Equipment Financing</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901972145"/>
                  </a:ext>
                </a:extLst>
              </a:tr>
              <a:tr h="370840">
                <a:tc>
                  <a:txBody>
                    <a:bodyPr/>
                    <a:lstStyle/>
                    <a:p>
                      <a:r>
                        <a:rPr lang="en-US" sz="1400"/>
                        <a:t>Lines of Credit</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001376480"/>
                  </a:ext>
                </a:extLst>
              </a:tr>
              <a:tr h="370840">
                <a:tc>
                  <a:txBody>
                    <a:bodyPr/>
                    <a:lstStyle/>
                    <a:p>
                      <a:r>
                        <a:rPr lang="en-US" sz="1400"/>
                        <a:t>Credit Cards</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573817874"/>
                  </a:ext>
                </a:extLst>
              </a:tr>
              <a:tr h="370840">
                <a:tc>
                  <a:txBody>
                    <a:bodyPr/>
                    <a:lstStyle/>
                    <a:p>
                      <a:r>
                        <a:rPr lang="en-US" sz="1400"/>
                        <a:t>Merchant Cash Advances</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304686839"/>
                  </a:ext>
                </a:extLst>
              </a:tr>
              <a:tr h="370840">
                <a:tc>
                  <a:txBody>
                    <a:bodyPr/>
                    <a:lstStyle/>
                    <a:p>
                      <a:r>
                        <a:rPr lang="en-US" sz="1400"/>
                        <a:t>Credit Products Used for Agricultural Purposes</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440470256"/>
                  </a:ext>
                </a:extLst>
              </a:tr>
              <a:tr h="370840">
                <a:tc>
                  <a:txBody>
                    <a:bodyPr/>
                    <a:lstStyle/>
                    <a:p>
                      <a:r>
                        <a:rPr lang="en-US" sz="1400"/>
                        <a:t>Other Credit</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10641274"/>
                  </a:ext>
                </a:extLst>
              </a:tr>
              <a:tr h="370840">
                <a:tc>
                  <a:txBody>
                    <a:bodyPr/>
                    <a:lstStyle/>
                    <a:p>
                      <a:r>
                        <a:rPr lang="en-US" sz="1400" b="1"/>
                        <a:t>TOTALS</a:t>
                      </a:r>
                    </a:p>
                  </a:txBody>
                  <a:tcPr/>
                </a:tc>
                <a:tc>
                  <a:txBody>
                    <a:bodyPr/>
                    <a:lstStyle/>
                    <a:p>
                      <a:endParaRPr lang="en-US" sz="1400" b="1"/>
                    </a:p>
                  </a:txBody>
                  <a:tcPr/>
                </a:tc>
                <a:tc>
                  <a:txBody>
                    <a:bodyPr/>
                    <a:lstStyle/>
                    <a:p>
                      <a:endParaRPr lang="en-US" sz="1400" b="1"/>
                    </a:p>
                  </a:txBody>
                  <a:tcPr/>
                </a:tc>
                <a:tc>
                  <a:txBody>
                    <a:bodyPr/>
                    <a:lstStyle/>
                    <a:p>
                      <a:endParaRPr lang="en-US" sz="1400" b="1"/>
                    </a:p>
                  </a:txBody>
                  <a:tcPr/>
                </a:tc>
                <a:extLst>
                  <a:ext uri="{0D108BD9-81ED-4DB2-BD59-A6C34878D82A}">
                    <a16:rowId xmlns:a16="http://schemas.microsoft.com/office/drawing/2014/main" val="3751908508"/>
                  </a:ext>
                </a:extLst>
              </a:tr>
            </a:tbl>
          </a:graphicData>
        </a:graphic>
      </p:graphicFrame>
    </p:spTree>
    <p:extLst>
      <p:ext uri="{BB962C8B-B14F-4D97-AF65-F5344CB8AC3E}">
        <p14:creationId xmlns:p14="http://schemas.microsoft.com/office/powerpoint/2010/main" val="18411151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17</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Determine Your Tier</a:t>
            </a:r>
          </a:p>
        </p:txBody>
      </p:sp>
    </p:spTree>
    <p:extLst>
      <p:ext uri="{BB962C8B-B14F-4D97-AF65-F5344CB8AC3E}">
        <p14:creationId xmlns:p14="http://schemas.microsoft.com/office/powerpoint/2010/main" val="23679230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DC25-5BBE-44F2-A824-05A6B2FD205B}"/>
              </a:ext>
            </a:extLst>
          </p:cNvPr>
          <p:cNvSpPr>
            <a:spLocks noGrp="1"/>
          </p:cNvSpPr>
          <p:nvPr>
            <p:ph type="sldNum" sz="quarter" idx="12"/>
          </p:nvPr>
        </p:nvSpPr>
        <p:spPr>
          <a:xfrm>
            <a:off x="1018595" y="6432075"/>
            <a:ext cx="1175963" cy="36512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baseline="0">
                <a:solidFill>
                  <a:schemeClr val="bg1">
                    <a:lumMod val="65000"/>
                  </a:schemeClr>
                </a:solidFill>
                <a:latin typeface="Montserrat Light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14FA53-71AC-4BAD-98F9-D51A004E6457}" type="slidenum">
              <a:rPr lang="en-US" smtClean="0"/>
              <a:pPr/>
              <a:t>18</a:t>
            </a:fld>
            <a:endParaRPr lang="en-US"/>
          </a:p>
        </p:txBody>
      </p:sp>
      <p:sp>
        <p:nvSpPr>
          <p:cNvPr id="3" name="Title 2">
            <a:extLst>
              <a:ext uri="{FF2B5EF4-FFF2-40B4-BE49-F238E27FC236}">
                <a16:creationId xmlns:a16="http://schemas.microsoft.com/office/drawing/2014/main" id="{8EFF8A4D-76FE-4001-9E3E-41AFB30EC049}"/>
              </a:ext>
            </a:extLst>
          </p:cNvPr>
          <p:cNvSpPr>
            <a:spLocks noGrp="1"/>
          </p:cNvSpPr>
          <p:nvPr>
            <p:ph type="title"/>
          </p:nvPr>
        </p:nvSpPr>
        <p:spPr>
          <a:xfrm>
            <a:off x="369064" y="182880"/>
            <a:ext cx="7146237" cy="1067041"/>
          </a:xfrm>
        </p:spPr>
        <p:txBody>
          <a:bodyPr/>
          <a:lstStyle/>
          <a:p>
            <a:r>
              <a:rPr lang="en-US"/>
              <a:t>1071 Rule Changes Timeline</a:t>
            </a:r>
          </a:p>
        </p:txBody>
      </p:sp>
      <p:cxnSp>
        <p:nvCxnSpPr>
          <p:cNvPr id="7" name="Straight Connector 6">
            <a:extLst>
              <a:ext uri="{FF2B5EF4-FFF2-40B4-BE49-F238E27FC236}">
                <a16:creationId xmlns:a16="http://schemas.microsoft.com/office/drawing/2014/main" id="{3F0E6EF3-7F85-4096-8136-1F781C2E4016}"/>
              </a:ext>
            </a:extLst>
          </p:cNvPr>
          <p:cNvCxnSpPr>
            <a:cxnSpLocks/>
          </p:cNvCxnSpPr>
          <p:nvPr/>
        </p:nvCxnSpPr>
        <p:spPr>
          <a:xfrm>
            <a:off x="346792" y="2629271"/>
            <a:ext cx="1139509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allout: Bent Line with Accent Bar 8">
            <a:extLst>
              <a:ext uri="{FF2B5EF4-FFF2-40B4-BE49-F238E27FC236}">
                <a16:creationId xmlns:a16="http://schemas.microsoft.com/office/drawing/2014/main" id="{5D5784F8-C0DE-4A06-861F-E2BF99F06B96}"/>
              </a:ext>
            </a:extLst>
          </p:cNvPr>
          <p:cNvSpPr/>
          <p:nvPr/>
        </p:nvSpPr>
        <p:spPr>
          <a:xfrm>
            <a:off x="489087" y="1366097"/>
            <a:ext cx="876108" cy="288320"/>
          </a:xfrm>
          <a:prstGeom prst="accentCallout2">
            <a:avLst>
              <a:gd name="adj1" fmla="val 18750"/>
              <a:gd name="adj2" fmla="val -8333"/>
              <a:gd name="adj3" fmla="val 18750"/>
              <a:gd name="adj4" fmla="val -16667"/>
              <a:gd name="adj5" fmla="val 426790"/>
              <a:gd name="adj6" fmla="val -16482"/>
            </a:avLst>
          </a:prstGeom>
          <a:solidFill>
            <a:srgbClr val="CFB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3/31/23</a:t>
            </a:r>
          </a:p>
        </p:txBody>
      </p:sp>
      <p:sp>
        <p:nvSpPr>
          <p:cNvPr id="10" name="TextBox 9">
            <a:extLst>
              <a:ext uri="{FF2B5EF4-FFF2-40B4-BE49-F238E27FC236}">
                <a16:creationId xmlns:a16="http://schemas.microsoft.com/office/drawing/2014/main" id="{DD6ADD6E-AA79-4574-BFFD-573840A49F52}"/>
              </a:ext>
            </a:extLst>
          </p:cNvPr>
          <p:cNvSpPr txBox="1"/>
          <p:nvPr/>
        </p:nvSpPr>
        <p:spPr>
          <a:xfrm>
            <a:off x="489087" y="1692985"/>
            <a:ext cx="876109" cy="400110"/>
          </a:xfrm>
          <a:prstGeom prst="rect">
            <a:avLst/>
          </a:prstGeom>
          <a:noFill/>
        </p:spPr>
        <p:txBody>
          <a:bodyPr wrap="square" rtlCol="0">
            <a:spAutoFit/>
          </a:bodyPr>
          <a:lstStyle/>
          <a:p>
            <a:r>
              <a:rPr lang="en-US" sz="1000" b="1"/>
              <a:t>Final Rule Released</a:t>
            </a:r>
          </a:p>
        </p:txBody>
      </p:sp>
      <p:sp>
        <p:nvSpPr>
          <p:cNvPr id="11" name="Callout: Bent Line with Accent Bar 10">
            <a:extLst>
              <a:ext uri="{FF2B5EF4-FFF2-40B4-BE49-F238E27FC236}">
                <a16:creationId xmlns:a16="http://schemas.microsoft.com/office/drawing/2014/main" id="{333D35D6-D8D3-42D2-B8B0-F35497F1D42E}"/>
              </a:ext>
            </a:extLst>
          </p:cNvPr>
          <p:cNvSpPr/>
          <p:nvPr/>
        </p:nvSpPr>
        <p:spPr>
          <a:xfrm>
            <a:off x="2151277" y="2959227"/>
            <a:ext cx="876108" cy="288320"/>
          </a:xfrm>
          <a:prstGeom prst="accentCallout2">
            <a:avLst>
              <a:gd name="adj1" fmla="val 18750"/>
              <a:gd name="adj2" fmla="val -8333"/>
              <a:gd name="adj3" fmla="val 18750"/>
              <a:gd name="adj4" fmla="val -16667"/>
              <a:gd name="adj5" fmla="val -116075"/>
              <a:gd name="adj6" fmla="val -296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10/1/23</a:t>
            </a:r>
          </a:p>
        </p:txBody>
      </p:sp>
      <p:sp>
        <p:nvSpPr>
          <p:cNvPr id="12" name="TextBox 11">
            <a:extLst>
              <a:ext uri="{FF2B5EF4-FFF2-40B4-BE49-F238E27FC236}">
                <a16:creationId xmlns:a16="http://schemas.microsoft.com/office/drawing/2014/main" id="{19406517-FFFF-412B-A77F-7483E5C6F027}"/>
              </a:ext>
            </a:extLst>
          </p:cNvPr>
          <p:cNvSpPr txBox="1"/>
          <p:nvPr/>
        </p:nvSpPr>
        <p:spPr>
          <a:xfrm>
            <a:off x="2096958" y="3340265"/>
            <a:ext cx="1203021" cy="553998"/>
          </a:xfrm>
          <a:prstGeom prst="rect">
            <a:avLst/>
          </a:prstGeom>
          <a:noFill/>
        </p:spPr>
        <p:txBody>
          <a:bodyPr wrap="square" rtlCol="0">
            <a:spAutoFit/>
          </a:bodyPr>
          <a:lstStyle/>
          <a:p>
            <a:r>
              <a:rPr lang="en-US" sz="1000"/>
              <a:t>Begin Data Collection (Permitted)</a:t>
            </a:r>
          </a:p>
        </p:txBody>
      </p:sp>
      <p:sp>
        <p:nvSpPr>
          <p:cNvPr id="13" name="Callout: Bent Line with Accent Bar 12">
            <a:extLst>
              <a:ext uri="{FF2B5EF4-FFF2-40B4-BE49-F238E27FC236}">
                <a16:creationId xmlns:a16="http://schemas.microsoft.com/office/drawing/2014/main" id="{4A687D78-9992-4959-9AD6-D000CBFC7178}"/>
              </a:ext>
            </a:extLst>
          </p:cNvPr>
          <p:cNvSpPr/>
          <p:nvPr/>
        </p:nvSpPr>
        <p:spPr>
          <a:xfrm>
            <a:off x="3419676" y="1366097"/>
            <a:ext cx="876108" cy="288320"/>
          </a:xfrm>
          <a:prstGeom prst="accentCallout2">
            <a:avLst>
              <a:gd name="adj1" fmla="val 18750"/>
              <a:gd name="adj2" fmla="val -8333"/>
              <a:gd name="adj3" fmla="val 18750"/>
              <a:gd name="adj4" fmla="val -16667"/>
              <a:gd name="adj5" fmla="val 426790"/>
              <a:gd name="adj6" fmla="val -16482"/>
            </a:avLst>
          </a:prstGeom>
          <a:solidFill>
            <a:srgbClr val="CFB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9/30/24</a:t>
            </a:r>
          </a:p>
        </p:txBody>
      </p:sp>
      <p:sp>
        <p:nvSpPr>
          <p:cNvPr id="14" name="TextBox 13">
            <a:extLst>
              <a:ext uri="{FF2B5EF4-FFF2-40B4-BE49-F238E27FC236}">
                <a16:creationId xmlns:a16="http://schemas.microsoft.com/office/drawing/2014/main" id="{BC4C265D-C683-4983-BE01-DC55D5261086}"/>
              </a:ext>
            </a:extLst>
          </p:cNvPr>
          <p:cNvSpPr txBox="1"/>
          <p:nvPr/>
        </p:nvSpPr>
        <p:spPr>
          <a:xfrm>
            <a:off x="3419675" y="1711095"/>
            <a:ext cx="1020512" cy="400110"/>
          </a:xfrm>
          <a:prstGeom prst="rect">
            <a:avLst/>
          </a:prstGeom>
          <a:noFill/>
        </p:spPr>
        <p:txBody>
          <a:bodyPr wrap="square" rtlCol="0">
            <a:spAutoFit/>
          </a:bodyPr>
          <a:lstStyle/>
          <a:p>
            <a:r>
              <a:rPr lang="en-US" sz="1000" b="1"/>
              <a:t>Compliance Date </a:t>
            </a:r>
          </a:p>
        </p:txBody>
      </p:sp>
      <p:sp>
        <p:nvSpPr>
          <p:cNvPr id="16" name="Callout: Bent Line with Accent Bar 15">
            <a:extLst>
              <a:ext uri="{FF2B5EF4-FFF2-40B4-BE49-F238E27FC236}">
                <a16:creationId xmlns:a16="http://schemas.microsoft.com/office/drawing/2014/main" id="{796F1181-EC1F-4A11-BA92-EDD35B03339C}"/>
              </a:ext>
            </a:extLst>
          </p:cNvPr>
          <p:cNvSpPr/>
          <p:nvPr/>
        </p:nvSpPr>
        <p:spPr>
          <a:xfrm>
            <a:off x="6690825" y="2959227"/>
            <a:ext cx="876108" cy="288320"/>
          </a:xfrm>
          <a:prstGeom prst="accentCallout2">
            <a:avLst>
              <a:gd name="adj1" fmla="val 18750"/>
              <a:gd name="adj2" fmla="val -8333"/>
              <a:gd name="adj3" fmla="val 18750"/>
              <a:gd name="adj4" fmla="val -16667"/>
              <a:gd name="adj5" fmla="val -116075"/>
              <a:gd name="adj6" fmla="val -296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6/1/25</a:t>
            </a:r>
          </a:p>
        </p:txBody>
      </p:sp>
      <p:sp>
        <p:nvSpPr>
          <p:cNvPr id="17" name="TextBox 16">
            <a:extLst>
              <a:ext uri="{FF2B5EF4-FFF2-40B4-BE49-F238E27FC236}">
                <a16:creationId xmlns:a16="http://schemas.microsoft.com/office/drawing/2014/main" id="{47592643-2335-4528-B291-591AF3D62959}"/>
              </a:ext>
            </a:extLst>
          </p:cNvPr>
          <p:cNvSpPr txBox="1"/>
          <p:nvPr/>
        </p:nvSpPr>
        <p:spPr>
          <a:xfrm>
            <a:off x="6517100" y="3330140"/>
            <a:ext cx="1523017" cy="553998"/>
          </a:xfrm>
          <a:prstGeom prst="rect">
            <a:avLst/>
          </a:prstGeom>
          <a:noFill/>
        </p:spPr>
        <p:txBody>
          <a:bodyPr wrap="square" rtlCol="0">
            <a:spAutoFit/>
          </a:bodyPr>
          <a:lstStyle/>
          <a:p>
            <a:r>
              <a:rPr lang="en-US" sz="1000" b="1"/>
              <a:t>Begin Submission</a:t>
            </a:r>
          </a:p>
          <a:p>
            <a:r>
              <a:rPr lang="en-US" sz="1000" b="1"/>
              <a:t>(10/1/24 – 12/31/24) then annually on 6/1</a:t>
            </a:r>
          </a:p>
        </p:txBody>
      </p:sp>
      <p:sp>
        <p:nvSpPr>
          <p:cNvPr id="18" name="Callout: Bent Line with Accent Bar 17">
            <a:extLst>
              <a:ext uri="{FF2B5EF4-FFF2-40B4-BE49-F238E27FC236}">
                <a16:creationId xmlns:a16="http://schemas.microsoft.com/office/drawing/2014/main" id="{5461EA1F-EE0C-4C5A-8C17-F527BF8C714C}"/>
              </a:ext>
            </a:extLst>
          </p:cNvPr>
          <p:cNvSpPr/>
          <p:nvPr/>
        </p:nvSpPr>
        <p:spPr>
          <a:xfrm>
            <a:off x="1822115" y="1366097"/>
            <a:ext cx="876108" cy="288320"/>
          </a:xfrm>
          <a:prstGeom prst="accentCallout2">
            <a:avLst>
              <a:gd name="adj1" fmla="val 18750"/>
              <a:gd name="adj2" fmla="val -8333"/>
              <a:gd name="adj3" fmla="val 18750"/>
              <a:gd name="adj4" fmla="val -16667"/>
              <a:gd name="adj5" fmla="val 426790"/>
              <a:gd name="adj6" fmla="val -16482"/>
            </a:avLst>
          </a:prstGeom>
          <a:solidFill>
            <a:srgbClr val="CFB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6/30/23</a:t>
            </a:r>
          </a:p>
        </p:txBody>
      </p:sp>
      <p:sp>
        <p:nvSpPr>
          <p:cNvPr id="19" name="TextBox 18">
            <a:extLst>
              <a:ext uri="{FF2B5EF4-FFF2-40B4-BE49-F238E27FC236}">
                <a16:creationId xmlns:a16="http://schemas.microsoft.com/office/drawing/2014/main" id="{9E16A43D-B656-4E09-80E1-1A7DF888D86E}"/>
              </a:ext>
            </a:extLst>
          </p:cNvPr>
          <p:cNvSpPr txBox="1"/>
          <p:nvPr/>
        </p:nvSpPr>
        <p:spPr>
          <a:xfrm>
            <a:off x="1822114" y="1711095"/>
            <a:ext cx="876108" cy="400110"/>
          </a:xfrm>
          <a:prstGeom prst="rect">
            <a:avLst/>
          </a:prstGeom>
          <a:noFill/>
        </p:spPr>
        <p:txBody>
          <a:bodyPr wrap="square" rtlCol="0">
            <a:spAutoFit/>
          </a:bodyPr>
          <a:lstStyle/>
          <a:p>
            <a:r>
              <a:rPr lang="en-US" sz="1000" b="1"/>
              <a:t>Effective Date</a:t>
            </a:r>
          </a:p>
        </p:txBody>
      </p:sp>
      <p:sp>
        <p:nvSpPr>
          <p:cNvPr id="20" name="Callout: Bent Line with Accent Bar 19">
            <a:extLst>
              <a:ext uri="{FF2B5EF4-FFF2-40B4-BE49-F238E27FC236}">
                <a16:creationId xmlns:a16="http://schemas.microsoft.com/office/drawing/2014/main" id="{31534831-2EA4-4526-A57C-8131CB26BA31}"/>
              </a:ext>
            </a:extLst>
          </p:cNvPr>
          <p:cNvSpPr/>
          <p:nvPr/>
        </p:nvSpPr>
        <p:spPr>
          <a:xfrm>
            <a:off x="3643677" y="2959227"/>
            <a:ext cx="876108" cy="288320"/>
          </a:xfrm>
          <a:prstGeom prst="accentCallout2">
            <a:avLst>
              <a:gd name="adj1" fmla="val 18750"/>
              <a:gd name="adj2" fmla="val -8333"/>
              <a:gd name="adj3" fmla="val 18750"/>
              <a:gd name="adj4" fmla="val -16667"/>
              <a:gd name="adj5" fmla="val -116075"/>
              <a:gd name="adj6" fmla="val -296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10/1/24</a:t>
            </a:r>
          </a:p>
        </p:txBody>
      </p:sp>
      <p:sp>
        <p:nvSpPr>
          <p:cNvPr id="21" name="TextBox 20">
            <a:extLst>
              <a:ext uri="{FF2B5EF4-FFF2-40B4-BE49-F238E27FC236}">
                <a16:creationId xmlns:a16="http://schemas.microsoft.com/office/drawing/2014/main" id="{04F44C6D-FC03-4E75-A96A-F936F6C289BD}"/>
              </a:ext>
            </a:extLst>
          </p:cNvPr>
          <p:cNvSpPr txBox="1"/>
          <p:nvPr/>
        </p:nvSpPr>
        <p:spPr>
          <a:xfrm>
            <a:off x="3293193" y="3325179"/>
            <a:ext cx="1437527" cy="553998"/>
          </a:xfrm>
          <a:prstGeom prst="rect">
            <a:avLst/>
          </a:prstGeom>
          <a:noFill/>
        </p:spPr>
        <p:txBody>
          <a:bodyPr wrap="square" rtlCol="0">
            <a:spAutoFit/>
          </a:bodyPr>
          <a:lstStyle/>
          <a:p>
            <a:r>
              <a:rPr lang="en-US" sz="1000" b="1"/>
              <a:t>Begin Data Collection 10/1 – 12/31/24 (Required)</a:t>
            </a:r>
          </a:p>
        </p:txBody>
      </p:sp>
      <p:sp>
        <p:nvSpPr>
          <p:cNvPr id="24" name="Callout: Bent Line with Accent Bar 23">
            <a:extLst>
              <a:ext uri="{FF2B5EF4-FFF2-40B4-BE49-F238E27FC236}">
                <a16:creationId xmlns:a16="http://schemas.microsoft.com/office/drawing/2014/main" id="{86C3A12D-60B4-436D-B7D3-4C84E3D82763}"/>
              </a:ext>
            </a:extLst>
          </p:cNvPr>
          <p:cNvSpPr/>
          <p:nvPr/>
        </p:nvSpPr>
        <p:spPr>
          <a:xfrm>
            <a:off x="4912680" y="2959227"/>
            <a:ext cx="876108" cy="288320"/>
          </a:xfrm>
          <a:prstGeom prst="accentCallout2">
            <a:avLst>
              <a:gd name="adj1" fmla="val 18750"/>
              <a:gd name="adj2" fmla="val -8333"/>
              <a:gd name="adj3" fmla="val 18750"/>
              <a:gd name="adj4" fmla="val -16667"/>
              <a:gd name="adj5" fmla="val -116075"/>
              <a:gd name="adj6" fmla="val -296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1/1/25</a:t>
            </a:r>
          </a:p>
        </p:txBody>
      </p:sp>
      <p:sp>
        <p:nvSpPr>
          <p:cNvPr id="25" name="TextBox 24">
            <a:extLst>
              <a:ext uri="{FF2B5EF4-FFF2-40B4-BE49-F238E27FC236}">
                <a16:creationId xmlns:a16="http://schemas.microsoft.com/office/drawing/2014/main" id="{DEA0898F-6457-4EB0-A5B9-132B55A4433F}"/>
              </a:ext>
            </a:extLst>
          </p:cNvPr>
          <p:cNvSpPr txBox="1"/>
          <p:nvPr/>
        </p:nvSpPr>
        <p:spPr>
          <a:xfrm>
            <a:off x="4813094" y="3340264"/>
            <a:ext cx="1437527" cy="400110"/>
          </a:xfrm>
          <a:prstGeom prst="rect">
            <a:avLst/>
          </a:prstGeom>
          <a:noFill/>
        </p:spPr>
        <p:txBody>
          <a:bodyPr wrap="square" rtlCol="0">
            <a:spAutoFit/>
          </a:bodyPr>
          <a:lstStyle/>
          <a:p>
            <a:r>
              <a:rPr lang="en-US" sz="1000" b="1"/>
              <a:t>Begin Data Collection - 2025</a:t>
            </a:r>
          </a:p>
        </p:txBody>
      </p:sp>
      <p:sp>
        <p:nvSpPr>
          <p:cNvPr id="27" name="Left Brace 26">
            <a:extLst>
              <a:ext uri="{FF2B5EF4-FFF2-40B4-BE49-F238E27FC236}">
                <a16:creationId xmlns:a16="http://schemas.microsoft.com/office/drawing/2014/main" id="{C14548AC-E7D0-46F8-9438-BEBA91E0A4E0}"/>
              </a:ext>
            </a:extLst>
          </p:cNvPr>
          <p:cNvSpPr/>
          <p:nvPr/>
        </p:nvSpPr>
        <p:spPr>
          <a:xfrm rot="16200000">
            <a:off x="5844051" y="-202519"/>
            <a:ext cx="488226" cy="11482742"/>
          </a:xfrm>
          <a:prstGeom prst="leftBrace">
            <a:avLst>
              <a:gd name="adj1" fmla="val 24580"/>
              <a:gd name="adj2" fmla="val 491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E451FD0-4E17-441A-A531-7EE817A44D2A}"/>
              </a:ext>
            </a:extLst>
          </p:cNvPr>
          <p:cNvSpPr txBox="1"/>
          <p:nvPr/>
        </p:nvSpPr>
        <p:spPr>
          <a:xfrm>
            <a:off x="4081731" y="5883288"/>
            <a:ext cx="3829083" cy="369332"/>
          </a:xfrm>
          <a:prstGeom prst="rect">
            <a:avLst/>
          </a:prstGeom>
          <a:noFill/>
          <a:ln w="47625">
            <a:solidFill>
              <a:srgbClr val="002060"/>
            </a:solidFill>
          </a:ln>
          <a:scene3d>
            <a:camera prst="orthographicFront"/>
            <a:lightRig rig="threePt" dir="t"/>
          </a:scene3d>
          <a:sp3d>
            <a:bevelB/>
          </a:sp3d>
        </p:spPr>
        <p:txBody>
          <a:bodyPr wrap="square" rtlCol="0">
            <a:spAutoFit/>
          </a:bodyPr>
          <a:lstStyle/>
          <a:p>
            <a:r>
              <a:rPr lang="en-US" b="1">
                <a:latin typeface="+mj-lt"/>
              </a:rPr>
              <a:t>Plan | Build | Test | Implement</a:t>
            </a:r>
          </a:p>
        </p:txBody>
      </p:sp>
      <p:sp>
        <p:nvSpPr>
          <p:cNvPr id="4" name="Rectangle 3">
            <a:extLst>
              <a:ext uri="{FF2B5EF4-FFF2-40B4-BE49-F238E27FC236}">
                <a16:creationId xmlns:a16="http://schemas.microsoft.com/office/drawing/2014/main" id="{F9E275C4-632B-4F5E-B76A-F878A90CFECC}"/>
              </a:ext>
            </a:extLst>
          </p:cNvPr>
          <p:cNvSpPr/>
          <p:nvPr/>
        </p:nvSpPr>
        <p:spPr>
          <a:xfrm>
            <a:off x="7625107" y="209753"/>
            <a:ext cx="815546" cy="210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llout: Bent Line with Accent Bar 22">
            <a:extLst>
              <a:ext uri="{FF2B5EF4-FFF2-40B4-BE49-F238E27FC236}">
                <a16:creationId xmlns:a16="http://schemas.microsoft.com/office/drawing/2014/main" id="{D7D5362C-1027-4ED2-BD9D-76D6E5A5844E}"/>
              </a:ext>
            </a:extLst>
          </p:cNvPr>
          <p:cNvSpPr/>
          <p:nvPr/>
        </p:nvSpPr>
        <p:spPr>
          <a:xfrm>
            <a:off x="6471798" y="3974337"/>
            <a:ext cx="876108" cy="288320"/>
          </a:xfrm>
          <a:prstGeom prst="accentCallout2">
            <a:avLst>
              <a:gd name="adj1" fmla="val 18750"/>
              <a:gd name="adj2" fmla="val -8333"/>
              <a:gd name="adj3" fmla="val 18750"/>
              <a:gd name="adj4" fmla="val -16667"/>
              <a:gd name="adj5" fmla="val -461794"/>
              <a:gd name="adj6" fmla="val -6537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4/1/25</a:t>
            </a:r>
          </a:p>
        </p:txBody>
      </p:sp>
      <p:sp>
        <p:nvSpPr>
          <p:cNvPr id="26" name="TextBox 25">
            <a:extLst>
              <a:ext uri="{FF2B5EF4-FFF2-40B4-BE49-F238E27FC236}">
                <a16:creationId xmlns:a16="http://schemas.microsoft.com/office/drawing/2014/main" id="{3AD401E0-0770-4ECA-ADA5-149C51405C46}"/>
              </a:ext>
            </a:extLst>
          </p:cNvPr>
          <p:cNvSpPr txBox="1"/>
          <p:nvPr/>
        </p:nvSpPr>
        <p:spPr>
          <a:xfrm>
            <a:off x="6372212" y="4355375"/>
            <a:ext cx="975694" cy="553998"/>
          </a:xfrm>
          <a:prstGeom prst="rect">
            <a:avLst/>
          </a:prstGeom>
          <a:noFill/>
        </p:spPr>
        <p:txBody>
          <a:bodyPr wrap="square" rtlCol="0">
            <a:spAutoFit/>
          </a:bodyPr>
          <a:lstStyle/>
          <a:p>
            <a:r>
              <a:rPr lang="en-US" sz="1000" b="1"/>
              <a:t>Begin Data Collection (Required)</a:t>
            </a:r>
          </a:p>
        </p:txBody>
      </p:sp>
      <p:sp>
        <p:nvSpPr>
          <p:cNvPr id="5" name="TextBox 4">
            <a:extLst>
              <a:ext uri="{FF2B5EF4-FFF2-40B4-BE49-F238E27FC236}">
                <a16:creationId xmlns:a16="http://schemas.microsoft.com/office/drawing/2014/main" id="{5F9110A6-69B2-4C1B-AB4D-CBFEFCA28F38}"/>
              </a:ext>
            </a:extLst>
          </p:cNvPr>
          <p:cNvSpPr txBox="1"/>
          <p:nvPr/>
        </p:nvSpPr>
        <p:spPr>
          <a:xfrm>
            <a:off x="8550459" y="176290"/>
            <a:ext cx="3191432" cy="246221"/>
          </a:xfrm>
          <a:prstGeom prst="rect">
            <a:avLst/>
          </a:prstGeom>
          <a:noFill/>
        </p:spPr>
        <p:txBody>
          <a:bodyPr wrap="square" rtlCol="0">
            <a:spAutoFit/>
          </a:bodyPr>
          <a:lstStyle/>
          <a:p>
            <a:r>
              <a:rPr lang="en-US" sz="1000"/>
              <a:t>Lenders originating at least 2,500 loans</a:t>
            </a:r>
          </a:p>
        </p:txBody>
      </p:sp>
      <p:sp>
        <p:nvSpPr>
          <p:cNvPr id="29" name="Rectangle 28">
            <a:extLst>
              <a:ext uri="{FF2B5EF4-FFF2-40B4-BE49-F238E27FC236}">
                <a16:creationId xmlns:a16="http://schemas.microsoft.com/office/drawing/2014/main" id="{19A32FFB-7651-4E8A-8355-24CE19762BFE}"/>
              </a:ext>
            </a:extLst>
          </p:cNvPr>
          <p:cNvSpPr/>
          <p:nvPr/>
        </p:nvSpPr>
        <p:spPr>
          <a:xfrm>
            <a:off x="7625107" y="503977"/>
            <a:ext cx="815546" cy="21084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D94DE14-7F32-402F-ADCF-824F6CA7451A}"/>
              </a:ext>
            </a:extLst>
          </p:cNvPr>
          <p:cNvSpPr/>
          <p:nvPr/>
        </p:nvSpPr>
        <p:spPr>
          <a:xfrm>
            <a:off x="7625107" y="807539"/>
            <a:ext cx="815546" cy="2108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A01A065-096C-44FD-94BC-733C088F0E23}"/>
              </a:ext>
            </a:extLst>
          </p:cNvPr>
          <p:cNvSpPr txBox="1"/>
          <p:nvPr/>
        </p:nvSpPr>
        <p:spPr>
          <a:xfrm>
            <a:off x="8550459" y="469577"/>
            <a:ext cx="3191432" cy="246221"/>
          </a:xfrm>
          <a:prstGeom prst="rect">
            <a:avLst/>
          </a:prstGeom>
          <a:noFill/>
        </p:spPr>
        <p:txBody>
          <a:bodyPr wrap="square" rtlCol="0">
            <a:spAutoFit/>
          </a:bodyPr>
          <a:lstStyle/>
          <a:p>
            <a:r>
              <a:rPr lang="en-US" sz="1000"/>
              <a:t>Lenders originating 500 to 2,500 loans</a:t>
            </a:r>
          </a:p>
        </p:txBody>
      </p:sp>
      <p:sp>
        <p:nvSpPr>
          <p:cNvPr id="32" name="TextBox 31">
            <a:extLst>
              <a:ext uri="{FF2B5EF4-FFF2-40B4-BE49-F238E27FC236}">
                <a16:creationId xmlns:a16="http://schemas.microsoft.com/office/drawing/2014/main" id="{FA0CA075-2258-4FC3-A2CE-23538D1FBFD6}"/>
              </a:ext>
            </a:extLst>
          </p:cNvPr>
          <p:cNvSpPr txBox="1"/>
          <p:nvPr/>
        </p:nvSpPr>
        <p:spPr>
          <a:xfrm>
            <a:off x="8550459" y="751092"/>
            <a:ext cx="3191432" cy="246221"/>
          </a:xfrm>
          <a:prstGeom prst="rect">
            <a:avLst/>
          </a:prstGeom>
          <a:noFill/>
        </p:spPr>
        <p:txBody>
          <a:bodyPr wrap="square" rtlCol="0">
            <a:spAutoFit/>
          </a:bodyPr>
          <a:lstStyle/>
          <a:p>
            <a:r>
              <a:rPr lang="en-US" sz="1000"/>
              <a:t>Lenders originating 100 to 500 loans</a:t>
            </a:r>
          </a:p>
        </p:txBody>
      </p:sp>
      <p:sp>
        <p:nvSpPr>
          <p:cNvPr id="33" name="Callout: Bent Line with Accent Bar 32">
            <a:extLst>
              <a:ext uri="{FF2B5EF4-FFF2-40B4-BE49-F238E27FC236}">
                <a16:creationId xmlns:a16="http://schemas.microsoft.com/office/drawing/2014/main" id="{C9D2E0B2-06B4-4872-B59D-C9C50C19B6FB}"/>
              </a:ext>
            </a:extLst>
          </p:cNvPr>
          <p:cNvSpPr/>
          <p:nvPr/>
        </p:nvSpPr>
        <p:spPr>
          <a:xfrm>
            <a:off x="3473228" y="3972487"/>
            <a:ext cx="876108" cy="288320"/>
          </a:xfrm>
          <a:prstGeom prst="accentCallout2">
            <a:avLst>
              <a:gd name="adj1" fmla="val 18750"/>
              <a:gd name="adj2" fmla="val -8333"/>
              <a:gd name="adj3" fmla="val 18750"/>
              <a:gd name="adj4" fmla="val -16667"/>
              <a:gd name="adj5" fmla="val -461794"/>
              <a:gd name="adj6" fmla="val -4657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4/1/24</a:t>
            </a:r>
          </a:p>
        </p:txBody>
      </p:sp>
      <p:sp>
        <p:nvSpPr>
          <p:cNvPr id="34" name="TextBox 33">
            <a:extLst>
              <a:ext uri="{FF2B5EF4-FFF2-40B4-BE49-F238E27FC236}">
                <a16:creationId xmlns:a16="http://schemas.microsoft.com/office/drawing/2014/main" id="{BF565C3C-F377-44C3-8D31-C2FD90B6C608}"/>
              </a:ext>
            </a:extLst>
          </p:cNvPr>
          <p:cNvSpPr txBox="1"/>
          <p:nvPr/>
        </p:nvSpPr>
        <p:spPr>
          <a:xfrm>
            <a:off x="3373642" y="4353525"/>
            <a:ext cx="1621632" cy="400110"/>
          </a:xfrm>
          <a:prstGeom prst="rect">
            <a:avLst/>
          </a:prstGeom>
          <a:noFill/>
        </p:spPr>
        <p:txBody>
          <a:bodyPr wrap="square" rtlCol="0">
            <a:spAutoFit/>
          </a:bodyPr>
          <a:lstStyle/>
          <a:p>
            <a:r>
              <a:rPr lang="en-US" sz="1000"/>
              <a:t>Begin Data Collection (Permitted)</a:t>
            </a:r>
          </a:p>
        </p:txBody>
      </p:sp>
      <p:sp>
        <p:nvSpPr>
          <p:cNvPr id="35" name="Callout: Bent Line with Accent Bar 34">
            <a:extLst>
              <a:ext uri="{FF2B5EF4-FFF2-40B4-BE49-F238E27FC236}">
                <a16:creationId xmlns:a16="http://schemas.microsoft.com/office/drawing/2014/main" id="{BB513272-48B7-4548-9411-082CF04B3CD1}"/>
              </a:ext>
            </a:extLst>
          </p:cNvPr>
          <p:cNvSpPr/>
          <p:nvPr/>
        </p:nvSpPr>
        <p:spPr>
          <a:xfrm>
            <a:off x="9552066" y="3975939"/>
            <a:ext cx="876108" cy="288320"/>
          </a:xfrm>
          <a:prstGeom prst="accentCallout2">
            <a:avLst>
              <a:gd name="adj1" fmla="val 18750"/>
              <a:gd name="adj2" fmla="val -8333"/>
              <a:gd name="adj3" fmla="val 18750"/>
              <a:gd name="adj4" fmla="val -16667"/>
              <a:gd name="adj5" fmla="val -458937"/>
              <a:gd name="adj6" fmla="val -8042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6/1/26</a:t>
            </a:r>
          </a:p>
        </p:txBody>
      </p:sp>
      <p:sp>
        <p:nvSpPr>
          <p:cNvPr id="36" name="TextBox 35">
            <a:extLst>
              <a:ext uri="{FF2B5EF4-FFF2-40B4-BE49-F238E27FC236}">
                <a16:creationId xmlns:a16="http://schemas.microsoft.com/office/drawing/2014/main" id="{65E37686-3F5F-413A-A2F6-DD83442B2EDD}"/>
              </a:ext>
            </a:extLst>
          </p:cNvPr>
          <p:cNvSpPr txBox="1"/>
          <p:nvPr/>
        </p:nvSpPr>
        <p:spPr>
          <a:xfrm>
            <a:off x="9452480" y="4356977"/>
            <a:ext cx="975694" cy="400110"/>
          </a:xfrm>
          <a:prstGeom prst="rect">
            <a:avLst/>
          </a:prstGeom>
          <a:noFill/>
        </p:spPr>
        <p:txBody>
          <a:bodyPr wrap="square" rtlCol="0">
            <a:spAutoFit/>
          </a:bodyPr>
          <a:lstStyle/>
          <a:p>
            <a:r>
              <a:rPr lang="en-US" sz="1000" b="1"/>
              <a:t>Begin Submission</a:t>
            </a:r>
          </a:p>
        </p:txBody>
      </p:sp>
      <p:sp>
        <p:nvSpPr>
          <p:cNvPr id="37" name="Callout: Bent Line with Accent Bar 36">
            <a:extLst>
              <a:ext uri="{FF2B5EF4-FFF2-40B4-BE49-F238E27FC236}">
                <a16:creationId xmlns:a16="http://schemas.microsoft.com/office/drawing/2014/main" id="{4254CE73-9B46-4867-8756-D4EBA939560D}"/>
              </a:ext>
            </a:extLst>
          </p:cNvPr>
          <p:cNvSpPr/>
          <p:nvPr/>
        </p:nvSpPr>
        <p:spPr>
          <a:xfrm>
            <a:off x="8621123" y="4671052"/>
            <a:ext cx="876108" cy="288320"/>
          </a:xfrm>
          <a:prstGeom prst="accentCallout2">
            <a:avLst>
              <a:gd name="adj1" fmla="val 18750"/>
              <a:gd name="adj2" fmla="val -8333"/>
              <a:gd name="adj3" fmla="val 18750"/>
              <a:gd name="adj4" fmla="val -16667"/>
              <a:gd name="adj5" fmla="val -698941"/>
              <a:gd name="adj6" fmla="val -954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1/1/26</a:t>
            </a:r>
          </a:p>
        </p:txBody>
      </p:sp>
      <p:sp>
        <p:nvSpPr>
          <p:cNvPr id="38" name="TextBox 37">
            <a:extLst>
              <a:ext uri="{FF2B5EF4-FFF2-40B4-BE49-F238E27FC236}">
                <a16:creationId xmlns:a16="http://schemas.microsoft.com/office/drawing/2014/main" id="{6733A6EF-AFF9-4B0E-AC31-B415171EB599}"/>
              </a:ext>
            </a:extLst>
          </p:cNvPr>
          <p:cNvSpPr txBox="1"/>
          <p:nvPr/>
        </p:nvSpPr>
        <p:spPr>
          <a:xfrm>
            <a:off x="8521536" y="5052090"/>
            <a:ext cx="1775755" cy="400110"/>
          </a:xfrm>
          <a:prstGeom prst="rect">
            <a:avLst/>
          </a:prstGeom>
          <a:noFill/>
        </p:spPr>
        <p:txBody>
          <a:bodyPr wrap="square" rtlCol="0">
            <a:spAutoFit/>
          </a:bodyPr>
          <a:lstStyle/>
          <a:p>
            <a:r>
              <a:rPr lang="en-US" sz="1000" b="1"/>
              <a:t>Begin Data Collection (Required)</a:t>
            </a:r>
          </a:p>
        </p:txBody>
      </p:sp>
      <p:sp>
        <p:nvSpPr>
          <p:cNvPr id="39" name="Callout: Bent Line with Accent Bar 38">
            <a:extLst>
              <a:ext uri="{FF2B5EF4-FFF2-40B4-BE49-F238E27FC236}">
                <a16:creationId xmlns:a16="http://schemas.microsoft.com/office/drawing/2014/main" id="{F9EADAA9-4C5C-417D-B53D-CF4A15AD7802}"/>
              </a:ext>
            </a:extLst>
          </p:cNvPr>
          <p:cNvSpPr/>
          <p:nvPr/>
        </p:nvSpPr>
        <p:spPr>
          <a:xfrm>
            <a:off x="5041330" y="4628711"/>
            <a:ext cx="876108" cy="288320"/>
          </a:xfrm>
          <a:prstGeom prst="accentCallout2">
            <a:avLst>
              <a:gd name="adj1" fmla="val 18750"/>
              <a:gd name="adj2" fmla="val -8333"/>
              <a:gd name="adj3" fmla="val 18750"/>
              <a:gd name="adj4" fmla="val -16667"/>
              <a:gd name="adj5" fmla="val -690369"/>
              <a:gd name="adj6" fmla="val -4187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1/1/25</a:t>
            </a:r>
          </a:p>
        </p:txBody>
      </p:sp>
      <p:sp>
        <p:nvSpPr>
          <p:cNvPr id="40" name="TextBox 39">
            <a:extLst>
              <a:ext uri="{FF2B5EF4-FFF2-40B4-BE49-F238E27FC236}">
                <a16:creationId xmlns:a16="http://schemas.microsoft.com/office/drawing/2014/main" id="{57E220A2-6447-4D31-91B7-8CBB3ED9C5CF}"/>
              </a:ext>
            </a:extLst>
          </p:cNvPr>
          <p:cNvSpPr txBox="1"/>
          <p:nvPr/>
        </p:nvSpPr>
        <p:spPr>
          <a:xfrm>
            <a:off x="4941743" y="5009749"/>
            <a:ext cx="1775755" cy="400110"/>
          </a:xfrm>
          <a:prstGeom prst="rect">
            <a:avLst/>
          </a:prstGeom>
          <a:noFill/>
        </p:spPr>
        <p:txBody>
          <a:bodyPr wrap="square" rtlCol="0">
            <a:spAutoFit/>
          </a:bodyPr>
          <a:lstStyle/>
          <a:p>
            <a:r>
              <a:rPr lang="en-US" sz="1000"/>
              <a:t>Begin Data Collection (Permitted)</a:t>
            </a:r>
          </a:p>
        </p:txBody>
      </p:sp>
      <p:sp>
        <p:nvSpPr>
          <p:cNvPr id="41" name="Callout: Bent Line with Accent Bar 40">
            <a:extLst>
              <a:ext uri="{FF2B5EF4-FFF2-40B4-BE49-F238E27FC236}">
                <a16:creationId xmlns:a16="http://schemas.microsoft.com/office/drawing/2014/main" id="{731138E1-0588-4DC0-B12F-DDBB43DBBC24}"/>
              </a:ext>
            </a:extLst>
          </p:cNvPr>
          <p:cNvSpPr/>
          <p:nvPr/>
        </p:nvSpPr>
        <p:spPr>
          <a:xfrm>
            <a:off x="10982079" y="4671052"/>
            <a:ext cx="876108" cy="288320"/>
          </a:xfrm>
          <a:prstGeom prst="accentCallout2">
            <a:avLst>
              <a:gd name="adj1" fmla="val 18750"/>
              <a:gd name="adj2" fmla="val -8333"/>
              <a:gd name="adj3" fmla="val 18750"/>
              <a:gd name="adj4" fmla="val -16667"/>
              <a:gd name="adj5" fmla="val -716084"/>
              <a:gd name="adj6" fmla="val -11897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6/1/27</a:t>
            </a:r>
          </a:p>
        </p:txBody>
      </p:sp>
      <p:sp>
        <p:nvSpPr>
          <p:cNvPr id="42" name="TextBox 41">
            <a:extLst>
              <a:ext uri="{FF2B5EF4-FFF2-40B4-BE49-F238E27FC236}">
                <a16:creationId xmlns:a16="http://schemas.microsoft.com/office/drawing/2014/main" id="{6F14E69B-B304-4829-91DA-1F5E55624EFE}"/>
              </a:ext>
            </a:extLst>
          </p:cNvPr>
          <p:cNvSpPr txBox="1"/>
          <p:nvPr/>
        </p:nvSpPr>
        <p:spPr>
          <a:xfrm>
            <a:off x="10882493" y="5052090"/>
            <a:ext cx="975694" cy="400110"/>
          </a:xfrm>
          <a:prstGeom prst="rect">
            <a:avLst/>
          </a:prstGeom>
          <a:noFill/>
        </p:spPr>
        <p:txBody>
          <a:bodyPr wrap="square" rtlCol="0">
            <a:spAutoFit/>
          </a:bodyPr>
          <a:lstStyle/>
          <a:p>
            <a:r>
              <a:rPr lang="en-US" sz="1000" b="1"/>
              <a:t>Begin Submission</a:t>
            </a:r>
          </a:p>
        </p:txBody>
      </p:sp>
    </p:spTree>
    <p:extLst>
      <p:ext uri="{BB962C8B-B14F-4D97-AF65-F5344CB8AC3E}">
        <p14:creationId xmlns:p14="http://schemas.microsoft.com/office/powerpoint/2010/main" val="41490529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2" y="1588146"/>
            <a:ext cx="10989733" cy="4250282"/>
          </a:xfrm>
          <a:prstGeom prst="rect">
            <a:avLst/>
          </a:prstGeom>
        </p:spPr>
        <p:txBody>
          <a:bodyPr>
            <a:normAutofit lnSpcReduction="10000"/>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100"/>
              <a:t>If you do not have sufficient information for making these determinations you may use reasonable methods to estimate volumes that include, but are not limited to, the following: </a:t>
            </a:r>
          </a:p>
          <a:p>
            <a:pPr marL="730250" lvl="1" indent="-285750">
              <a:lnSpc>
                <a:spcPct val="120000"/>
              </a:lnSpc>
              <a:spcBef>
                <a:spcPts val="600"/>
              </a:spcBef>
              <a:spcAft>
                <a:spcPts val="600"/>
              </a:spcAft>
              <a:buClr>
                <a:srgbClr val="CFB070"/>
              </a:buClr>
              <a:buFont typeface="Courier New" panose="02070309020205020404" pitchFamily="49" charset="0"/>
              <a:buChar char="o"/>
            </a:pPr>
            <a:r>
              <a:rPr lang="en-US" sz="1600"/>
              <a:t>If GAR information was not gathered for 2022 and 2023 originations, you may start gathering it as of October 1, 2023, and annualize the data back to 2022 and 2023 originations;</a:t>
            </a:r>
          </a:p>
          <a:p>
            <a:pPr marL="730250" lvl="1" indent="-285750">
              <a:lnSpc>
                <a:spcPct val="120000"/>
              </a:lnSpc>
              <a:spcBef>
                <a:spcPts val="600"/>
              </a:spcBef>
              <a:spcAft>
                <a:spcPts val="600"/>
              </a:spcAft>
              <a:buClr>
                <a:srgbClr val="CFB070"/>
              </a:buClr>
              <a:buFont typeface="Courier New" panose="02070309020205020404" pitchFamily="49" charset="0"/>
              <a:buChar char="o"/>
            </a:pPr>
            <a:r>
              <a:rPr lang="en-US" sz="1600"/>
              <a:t>If GAR information was gathered for only some applications, you may begin asking all business for their GAR and annualize it for 2022 and 2023;</a:t>
            </a:r>
          </a:p>
          <a:p>
            <a:pPr marL="730250" lvl="1" indent="-285750">
              <a:lnSpc>
                <a:spcPct val="120000"/>
              </a:lnSpc>
              <a:spcBef>
                <a:spcPts val="600"/>
              </a:spcBef>
              <a:spcAft>
                <a:spcPts val="600"/>
              </a:spcAft>
              <a:buClr>
                <a:srgbClr val="CFB070"/>
              </a:buClr>
              <a:buFont typeface="Courier New" panose="02070309020205020404" pitchFamily="49" charset="0"/>
              <a:buChar char="o"/>
            </a:pPr>
            <a:r>
              <a:rPr lang="en-US" sz="1600"/>
              <a:t>If GAR information was not gathered, you may use your own reasonable methodology for determining 2022 and 2023 volumes; or</a:t>
            </a:r>
          </a:p>
          <a:p>
            <a:pPr marL="730250" lvl="1" indent="-285750">
              <a:lnSpc>
                <a:spcPct val="120000"/>
              </a:lnSpc>
              <a:spcBef>
                <a:spcPts val="600"/>
              </a:spcBef>
              <a:spcAft>
                <a:spcPts val="600"/>
              </a:spcAft>
              <a:buClr>
                <a:srgbClr val="CFB070"/>
              </a:buClr>
              <a:buFont typeface="Courier New" panose="02070309020205020404" pitchFamily="49" charset="0"/>
              <a:buChar char="o"/>
            </a:pPr>
            <a:r>
              <a:rPr lang="en-US" sz="1600"/>
              <a:t>If GAR information was not gathered, you may assume all business loans made in 2022 and 2023 were covered transactions.</a:t>
            </a:r>
          </a:p>
          <a:p>
            <a:pPr marL="730250" lvl="1" indent="-285750">
              <a:lnSpc>
                <a:spcPct val="120000"/>
              </a:lnSpc>
              <a:spcBef>
                <a:spcPts val="600"/>
              </a:spcBef>
              <a:spcAft>
                <a:spcPts val="600"/>
              </a:spcAft>
              <a:buClr>
                <a:srgbClr val="CFB070"/>
              </a:buClr>
              <a:buFont typeface="Courier New" panose="02070309020205020404" pitchFamily="49" charset="0"/>
              <a:buChar char="o"/>
            </a:pPr>
            <a:endParaRPr lang="en-US"/>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123" name="Title 3"/>
          <p:cNvSpPr txBox="1">
            <a:spLocks noGrp="1"/>
          </p:cNvSpPr>
          <p:nvPr>
            <p:ph type="title"/>
          </p:nvPr>
        </p:nvSpPr>
        <p:spPr>
          <a:prstGeom prst="rect">
            <a:avLst/>
          </a:prstGeom>
        </p:spPr>
        <p:txBody>
          <a:bodyPr>
            <a:normAutofit/>
          </a:bodyPr>
          <a:lstStyle/>
          <a:p>
            <a:r>
              <a:rPr lang="en-US"/>
              <a:t>What Ifs*?</a:t>
            </a:r>
            <a:endParaRPr/>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Options to Determine Whether You are Covered and Your Compliance Tier</a:t>
            </a:r>
          </a:p>
        </p:txBody>
      </p:sp>
      <p:sp>
        <p:nvSpPr>
          <p:cNvPr id="2" name="TextBox 1">
            <a:extLst>
              <a:ext uri="{FF2B5EF4-FFF2-40B4-BE49-F238E27FC236}">
                <a16:creationId xmlns:a16="http://schemas.microsoft.com/office/drawing/2014/main" id="{474BEA78-DD36-4DBF-A735-CFD510616162}"/>
              </a:ext>
            </a:extLst>
          </p:cNvPr>
          <p:cNvSpPr txBox="1"/>
          <p:nvPr/>
        </p:nvSpPr>
        <p:spPr>
          <a:xfrm>
            <a:off x="147782" y="6086764"/>
            <a:ext cx="3906982"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a:ln>
                  <a:noFill/>
                </a:ln>
                <a:solidFill>
                  <a:srgbClr val="000000"/>
                </a:solidFill>
                <a:effectLst/>
                <a:uFillTx/>
                <a:latin typeface="+mn-lt"/>
                <a:ea typeface="+mn-ea"/>
                <a:cs typeface="+mn-cs"/>
                <a:sym typeface="Montserrat Light"/>
              </a:rPr>
              <a:t>*Comment 114(c)-5</a:t>
            </a:r>
          </a:p>
        </p:txBody>
      </p:sp>
    </p:spTree>
    <p:extLst>
      <p:ext uri="{BB962C8B-B14F-4D97-AF65-F5344CB8AC3E}">
        <p14:creationId xmlns:p14="http://schemas.microsoft.com/office/powerpoint/2010/main" val="7098974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imeline&#10;&#10;Description automatically generated">
            <a:extLst>
              <a:ext uri="{FF2B5EF4-FFF2-40B4-BE49-F238E27FC236}">
                <a16:creationId xmlns:a16="http://schemas.microsoft.com/office/drawing/2014/main" id="{C7D4A769-B1E9-094E-23E0-088604599702}"/>
              </a:ext>
            </a:extLst>
          </p:cNvPr>
          <p:cNvPicPr>
            <a:picLocks noChangeAspect="1"/>
          </p:cNvPicPr>
          <p:nvPr/>
        </p:nvPicPr>
        <p:blipFill>
          <a:blip r:embed="rId2"/>
          <a:stretch>
            <a:fillRect/>
          </a:stretch>
        </p:blipFill>
        <p:spPr>
          <a:xfrm>
            <a:off x="-1814" y="-453"/>
            <a:ext cx="12195627" cy="6858906"/>
          </a:xfrm>
          <a:prstGeom prst="rect">
            <a:avLst/>
          </a:prstGeom>
        </p:spPr>
      </p:pic>
    </p:spTree>
    <p:extLst>
      <p:ext uri="{BB962C8B-B14F-4D97-AF65-F5344CB8AC3E}">
        <p14:creationId xmlns:p14="http://schemas.microsoft.com/office/powerpoint/2010/main" val="3018097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20</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Document and Analyze Your Processes</a:t>
            </a:r>
          </a:p>
        </p:txBody>
      </p:sp>
    </p:spTree>
    <p:extLst>
      <p:ext uri="{BB962C8B-B14F-4D97-AF65-F5344CB8AC3E}">
        <p14:creationId xmlns:p14="http://schemas.microsoft.com/office/powerpoint/2010/main" val="35904750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9600" y="962251"/>
            <a:ext cx="10989733" cy="5182801"/>
          </a:xfrm>
          <a:prstGeom prst="rect">
            <a:avLst/>
          </a:prstGeom>
        </p:spPr>
        <p:txBody>
          <a:bodyPr>
            <a:normAutofit lnSpcReduction="10000"/>
          </a:bodyPr>
          <a:lstStyle/>
          <a:p>
            <a:pPr>
              <a:lnSpc>
                <a:spcPct val="120000"/>
              </a:lnSpc>
              <a:spcBef>
                <a:spcPts val="600"/>
              </a:spcBef>
              <a:spcAft>
                <a:spcPts val="600"/>
              </a:spcAft>
              <a:buClr>
                <a:srgbClr val="CFB070"/>
              </a:buClr>
              <a:buFont typeface="Wingdings" panose="05000000000000000000" pitchFamily="2" charset="2"/>
              <a:buChar char="§"/>
            </a:pPr>
            <a:r>
              <a:rPr lang="en-US" sz="2000"/>
              <a:t>Conduct control mapping sessions to document how applications are received:</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600"/>
              <a:t>Do you have a formal applications?</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600"/>
              <a:t>What systems are used?</a:t>
            </a:r>
          </a:p>
          <a:p>
            <a:pPr>
              <a:lnSpc>
                <a:spcPct val="100000"/>
              </a:lnSpc>
              <a:spcBef>
                <a:spcPts val="600"/>
              </a:spcBef>
              <a:spcAft>
                <a:spcPts val="600"/>
              </a:spcAft>
              <a:buClr>
                <a:srgbClr val="CFB070"/>
              </a:buClr>
              <a:buFont typeface="Wingdings" panose="05000000000000000000" pitchFamily="2" charset="2"/>
              <a:buChar char="§"/>
            </a:pPr>
            <a:r>
              <a:rPr lang="en-US" sz="2000"/>
              <a:t>Identify process and control gaps including whether exceptions are made for repeat borrowers</a:t>
            </a:r>
          </a:p>
          <a:p>
            <a:pPr marL="285750" lvl="1" indent="-285750">
              <a:lnSpc>
                <a:spcPct val="120000"/>
              </a:lnSpc>
              <a:spcBef>
                <a:spcPts val="600"/>
              </a:spcBef>
              <a:spcAft>
                <a:spcPts val="600"/>
              </a:spcAft>
              <a:buClr>
                <a:srgbClr val="CFB070"/>
              </a:buClr>
              <a:buFont typeface="Wingdings" panose="05000000000000000000" pitchFamily="2" charset="2"/>
              <a:buChar char="§"/>
            </a:pPr>
            <a:r>
              <a:rPr lang="en-US" sz="2000"/>
              <a:t>Analyze processes for consistency and opportunities for consolidation and/or improvement</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Document manual processes that may be inefficient or be prone to errors</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Review data retention and security</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Determine whether process consolidation is an option</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600"/>
              <a:t>Can one system do it all?</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600"/>
              <a:t>Is it easier to centralize to gather data or compile data from multiple sources?</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buClr>
                <a:srgbClr val="CFB070"/>
              </a:buClr>
              <a:buFont typeface="Montserrat Light" panose="00000400000000000000" pitchFamily="50" charset="0"/>
              <a:buChar char="‒"/>
            </a:pPr>
            <a:endParaRPr sz="2000"/>
          </a:p>
        </p:txBody>
      </p:sp>
      <p:sp>
        <p:nvSpPr>
          <p:cNvPr id="123" name="Title 3"/>
          <p:cNvSpPr txBox="1">
            <a:spLocks noGrp="1"/>
          </p:cNvSpPr>
          <p:nvPr>
            <p:ph type="title"/>
          </p:nvPr>
        </p:nvSpPr>
        <p:spPr>
          <a:prstGeom prst="rect">
            <a:avLst/>
          </a:prstGeom>
        </p:spPr>
        <p:txBody>
          <a:bodyPr>
            <a:normAutofit/>
          </a:bodyPr>
          <a:lstStyle/>
          <a:p>
            <a:r>
              <a:rPr lang="en-US"/>
              <a:t>Small Business Loan Origination Processes</a:t>
            </a:r>
            <a:endParaRPr/>
          </a:p>
        </p:txBody>
      </p:sp>
    </p:spTree>
    <p:extLst>
      <p:ext uri="{BB962C8B-B14F-4D97-AF65-F5344CB8AC3E}">
        <p14:creationId xmlns:p14="http://schemas.microsoft.com/office/powerpoint/2010/main" val="9006217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22</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Assess Your Technology (and Needs)</a:t>
            </a:r>
          </a:p>
        </p:txBody>
      </p:sp>
    </p:spTree>
    <p:extLst>
      <p:ext uri="{BB962C8B-B14F-4D97-AF65-F5344CB8AC3E}">
        <p14:creationId xmlns:p14="http://schemas.microsoft.com/office/powerpoint/2010/main" val="21882818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2" y="1146978"/>
            <a:ext cx="10989733" cy="5182801"/>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000"/>
              <a:t>Determine whether systems consolidation is an option</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600"/>
              <a:t>Can one system do it all?</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600"/>
              <a:t>Is it easier to centralize to gather data or compile data from multiple sources?</a:t>
            </a:r>
          </a:p>
          <a:p>
            <a:pPr>
              <a:lnSpc>
                <a:spcPct val="120000"/>
              </a:lnSpc>
              <a:spcBef>
                <a:spcPts val="600"/>
              </a:spcBef>
              <a:spcAft>
                <a:spcPts val="600"/>
              </a:spcAft>
              <a:buClr>
                <a:srgbClr val="CFB070"/>
              </a:buClr>
              <a:buFont typeface="Courier New" panose="02070309020205020404" pitchFamily="49" charset="0"/>
              <a:buChar char="o"/>
            </a:pPr>
            <a:endParaRPr lang="en-US" sz="2000"/>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buClr>
                <a:srgbClr val="CFB070"/>
              </a:buClr>
              <a:buFont typeface="Montserrat Light" panose="00000400000000000000" pitchFamily="50" charset="0"/>
              <a:buChar char="‒"/>
            </a:pPr>
            <a:endParaRPr lang="en-US" sz="2000"/>
          </a:p>
          <a:p>
            <a:pPr marL="285750" indent="-285750">
              <a:lnSpc>
                <a:spcPct val="120000"/>
              </a:lnSpc>
              <a:buClr>
                <a:srgbClr val="CFB070"/>
              </a:buClr>
              <a:buFont typeface="Montserrat Light" panose="00000400000000000000" pitchFamily="50" charset="0"/>
              <a:buChar char="‒"/>
            </a:pPr>
            <a:endParaRPr lang="en-US" sz="2000"/>
          </a:p>
          <a:p>
            <a:pPr>
              <a:lnSpc>
                <a:spcPct val="120000"/>
              </a:lnSpc>
              <a:buClr>
                <a:srgbClr val="CFB070"/>
              </a:buClr>
              <a:buFont typeface="Wingdings" panose="05000000000000000000" pitchFamily="2" charset="2"/>
              <a:buChar char="§"/>
            </a:pPr>
            <a:r>
              <a:rPr lang="en-US" sz="2000"/>
              <a:t>Remember to assess your reporting vendor, if applicable</a:t>
            </a:r>
          </a:p>
          <a:p>
            <a:pPr>
              <a:lnSpc>
                <a:spcPct val="120000"/>
              </a:lnSpc>
              <a:buClr>
                <a:srgbClr val="CFB070"/>
              </a:buClr>
              <a:buFont typeface="Wingdings" panose="05000000000000000000" pitchFamily="2" charset="2"/>
              <a:buChar char="§"/>
            </a:pPr>
            <a:r>
              <a:rPr lang="en-US" sz="2000"/>
              <a:t>Ensure that firewall needs are captured</a:t>
            </a:r>
          </a:p>
          <a:p>
            <a:pPr marL="285750" indent="-285750">
              <a:lnSpc>
                <a:spcPct val="120000"/>
              </a:lnSpc>
              <a:buClr>
                <a:srgbClr val="CFB070"/>
              </a:buClr>
              <a:buFont typeface="Montserrat Light" panose="00000400000000000000" pitchFamily="50" charset="0"/>
              <a:buChar char="‒"/>
            </a:pPr>
            <a:endParaRPr lang="en-US" sz="2000"/>
          </a:p>
        </p:txBody>
      </p:sp>
      <p:sp>
        <p:nvSpPr>
          <p:cNvPr id="123" name="Title 3"/>
          <p:cNvSpPr txBox="1">
            <a:spLocks noGrp="1"/>
          </p:cNvSpPr>
          <p:nvPr>
            <p:ph type="title"/>
          </p:nvPr>
        </p:nvSpPr>
        <p:spPr>
          <a:prstGeom prst="rect">
            <a:avLst/>
          </a:prstGeom>
        </p:spPr>
        <p:txBody>
          <a:bodyPr>
            <a:normAutofit/>
          </a:bodyPr>
          <a:lstStyle/>
          <a:p>
            <a:r>
              <a:rPr lang="en-US"/>
              <a:t>Technology</a:t>
            </a:r>
            <a:endParaRPr/>
          </a:p>
        </p:txBody>
      </p:sp>
      <p:graphicFrame>
        <p:nvGraphicFramePr>
          <p:cNvPr id="2" name="Table 2">
            <a:extLst>
              <a:ext uri="{FF2B5EF4-FFF2-40B4-BE49-F238E27FC236}">
                <a16:creationId xmlns:a16="http://schemas.microsoft.com/office/drawing/2014/main" id="{7D47D488-D3DC-4470-A771-88945C7B102F}"/>
              </a:ext>
            </a:extLst>
          </p:cNvPr>
          <p:cNvGraphicFramePr>
            <a:graphicFrameLocks noGrp="1"/>
          </p:cNvGraphicFramePr>
          <p:nvPr>
            <p:extLst>
              <p:ext uri="{D42A27DB-BD31-4B8C-83A1-F6EECF244321}">
                <p14:modId xmlns:p14="http://schemas.microsoft.com/office/powerpoint/2010/main" val="167785276"/>
              </p:ext>
            </p:extLst>
          </p:nvPr>
        </p:nvGraphicFramePr>
        <p:xfrm>
          <a:off x="992140" y="2733193"/>
          <a:ext cx="10224654" cy="2016760"/>
        </p:xfrm>
        <a:graphic>
          <a:graphicData uri="http://schemas.openxmlformats.org/drawingml/2006/table">
            <a:tbl>
              <a:tblPr firstRow="1" bandRow="1">
                <a:tableStyleId>{5A111915-BE36-4E01-A7E5-04B1672EAD32}</a:tableStyleId>
              </a:tblPr>
              <a:tblGrid>
                <a:gridCol w="2443787">
                  <a:extLst>
                    <a:ext uri="{9D8B030D-6E8A-4147-A177-3AD203B41FA5}">
                      <a16:colId xmlns:a16="http://schemas.microsoft.com/office/drawing/2014/main" val="2758833246"/>
                    </a:ext>
                  </a:extLst>
                </a:gridCol>
                <a:gridCol w="3916218">
                  <a:extLst>
                    <a:ext uri="{9D8B030D-6E8A-4147-A177-3AD203B41FA5}">
                      <a16:colId xmlns:a16="http://schemas.microsoft.com/office/drawing/2014/main" val="715288180"/>
                    </a:ext>
                  </a:extLst>
                </a:gridCol>
                <a:gridCol w="3864649">
                  <a:extLst>
                    <a:ext uri="{9D8B030D-6E8A-4147-A177-3AD203B41FA5}">
                      <a16:colId xmlns:a16="http://schemas.microsoft.com/office/drawing/2014/main" val="205895323"/>
                    </a:ext>
                  </a:extLst>
                </a:gridCol>
              </a:tblGrid>
              <a:tr h="370840">
                <a:tc>
                  <a:txBody>
                    <a:bodyPr/>
                    <a:lstStyle/>
                    <a:p>
                      <a:endParaRPr lang="en-US" sz="1600"/>
                    </a:p>
                  </a:txBody>
                  <a:tcPr>
                    <a:solidFill>
                      <a:srgbClr val="002060"/>
                    </a:solidFill>
                  </a:tcPr>
                </a:tc>
                <a:tc>
                  <a:txBody>
                    <a:bodyPr/>
                    <a:lstStyle/>
                    <a:p>
                      <a:r>
                        <a:rPr lang="en-US" sz="1600">
                          <a:latin typeface="ModernoFB Bold" panose="02000803090000020004" pitchFamily="50" charset="0"/>
                        </a:rPr>
                        <a:t>Pros</a:t>
                      </a:r>
                    </a:p>
                  </a:txBody>
                  <a:tcPr>
                    <a:solidFill>
                      <a:srgbClr val="002060"/>
                    </a:solidFill>
                  </a:tcPr>
                </a:tc>
                <a:tc>
                  <a:txBody>
                    <a:bodyPr/>
                    <a:lstStyle/>
                    <a:p>
                      <a:r>
                        <a:rPr lang="en-US" sz="1600">
                          <a:latin typeface="ModernoFB Bold" panose="02000803090000020004" pitchFamily="50" charset="0"/>
                        </a:rPr>
                        <a:t>Cons</a:t>
                      </a:r>
                    </a:p>
                  </a:txBody>
                  <a:tcPr>
                    <a:solidFill>
                      <a:srgbClr val="002060"/>
                    </a:solidFill>
                  </a:tcPr>
                </a:tc>
                <a:extLst>
                  <a:ext uri="{0D108BD9-81ED-4DB2-BD59-A6C34878D82A}">
                    <a16:rowId xmlns:a16="http://schemas.microsoft.com/office/drawing/2014/main" val="1984686281"/>
                  </a:ext>
                </a:extLst>
              </a:tr>
              <a:tr h="370840">
                <a:tc>
                  <a:txBody>
                    <a:bodyPr/>
                    <a:lstStyle/>
                    <a:p>
                      <a:r>
                        <a:rPr lang="en-US" sz="1600" b="1"/>
                        <a:t>Centralization</a:t>
                      </a:r>
                    </a:p>
                  </a:txBody>
                  <a:tcPr/>
                </a:tc>
                <a:tc>
                  <a:txBody>
                    <a:bodyPr/>
                    <a:lstStyle/>
                    <a:p>
                      <a:pPr algn="l"/>
                      <a:r>
                        <a:rPr lang="en-US" sz="1600"/>
                        <a:t>Consistent processes</a:t>
                      </a:r>
                    </a:p>
                    <a:p>
                      <a:pPr algn="l"/>
                      <a:r>
                        <a:rPr lang="en-US" sz="1600"/>
                        <a:t>Easier data governance</a:t>
                      </a:r>
                    </a:p>
                    <a:p>
                      <a:pPr algn="l"/>
                      <a:r>
                        <a:rPr lang="en-US" sz="1600"/>
                        <a:t>Streamlined documentation</a:t>
                      </a:r>
                    </a:p>
                  </a:txBody>
                  <a:tcPr/>
                </a:tc>
                <a:tc>
                  <a:txBody>
                    <a:bodyPr/>
                    <a:lstStyle/>
                    <a:p>
                      <a:pPr algn="l"/>
                      <a:r>
                        <a:rPr lang="en-US" sz="1600"/>
                        <a:t>May need a long lead time</a:t>
                      </a:r>
                    </a:p>
                    <a:p>
                      <a:pPr algn="l"/>
                      <a:r>
                        <a:rPr lang="en-US" sz="1600"/>
                        <a:t>Training</a:t>
                      </a:r>
                    </a:p>
                    <a:p>
                      <a:pPr algn="l"/>
                      <a:r>
                        <a:rPr lang="en-US" sz="1600"/>
                        <a:t>Bugs and Fixes</a:t>
                      </a:r>
                    </a:p>
                  </a:txBody>
                  <a:tcPr/>
                </a:tc>
                <a:extLst>
                  <a:ext uri="{0D108BD9-81ED-4DB2-BD59-A6C34878D82A}">
                    <a16:rowId xmlns:a16="http://schemas.microsoft.com/office/drawing/2014/main" val="1570675874"/>
                  </a:ext>
                </a:extLst>
              </a:tr>
              <a:tr h="370840">
                <a:tc>
                  <a:txBody>
                    <a:bodyPr/>
                    <a:lstStyle/>
                    <a:p>
                      <a:r>
                        <a:rPr lang="en-US" sz="1600" b="1"/>
                        <a:t>Non-Centralization</a:t>
                      </a:r>
                    </a:p>
                  </a:txBody>
                  <a:tcPr/>
                </a:tc>
                <a:tc>
                  <a:txBody>
                    <a:bodyPr/>
                    <a:lstStyle/>
                    <a:p>
                      <a:pPr algn="l"/>
                      <a:r>
                        <a:rPr lang="en-US" sz="1600"/>
                        <a:t>Less upheaval to staff</a:t>
                      </a:r>
                    </a:p>
                    <a:p>
                      <a:pPr algn="l"/>
                      <a:r>
                        <a:rPr lang="en-US" sz="1600"/>
                        <a:t>Existing controls</a:t>
                      </a:r>
                    </a:p>
                    <a:p>
                      <a:pPr algn="l"/>
                      <a:r>
                        <a:rPr lang="en-US" sz="1600"/>
                        <a:t>Less customer impact</a:t>
                      </a:r>
                    </a:p>
                  </a:txBody>
                  <a:tcPr/>
                </a:tc>
                <a:tc>
                  <a:txBody>
                    <a:bodyPr/>
                    <a:lstStyle/>
                    <a:p>
                      <a:pPr algn="l"/>
                      <a:r>
                        <a:rPr lang="en-US" sz="1600"/>
                        <a:t>Lack of data consistency</a:t>
                      </a:r>
                    </a:p>
                    <a:p>
                      <a:pPr algn="l"/>
                      <a:r>
                        <a:rPr lang="en-US" sz="1600"/>
                        <a:t>Data governance difficult</a:t>
                      </a:r>
                    </a:p>
                    <a:p>
                      <a:pPr algn="l"/>
                      <a:r>
                        <a:rPr lang="en-US" sz="1600"/>
                        <a:t>Testing requires multiple systems</a:t>
                      </a:r>
                    </a:p>
                  </a:txBody>
                  <a:tcPr/>
                </a:tc>
                <a:extLst>
                  <a:ext uri="{0D108BD9-81ED-4DB2-BD59-A6C34878D82A}">
                    <a16:rowId xmlns:a16="http://schemas.microsoft.com/office/drawing/2014/main" val="1158128312"/>
                  </a:ext>
                </a:extLst>
              </a:tr>
            </a:tbl>
          </a:graphicData>
        </a:graphic>
      </p:graphicFrame>
    </p:spTree>
    <p:extLst>
      <p:ext uri="{BB962C8B-B14F-4D97-AF65-F5344CB8AC3E}">
        <p14:creationId xmlns:p14="http://schemas.microsoft.com/office/powerpoint/2010/main" val="30098371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24</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Analyze Collected Data Points</a:t>
            </a:r>
          </a:p>
        </p:txBody>
      </p:sp>
    </p:spTree>
    <p:extLst>
      <p:ext uri="{BB962C8B-B14F-4D97-AF65-F5344CB8AC3E}">
        <p14:creationId xmlns:p14="http://schemas.microsoft.com/office/powerpoint/2010/main" val="29391024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3" y="989999"/>
            <a:ext cx="10989733" cy="5250545"/>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000"/>
              <a:t>Determine which of the required data points are currently collected</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Analyze the gaps</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Identify whether clarification is needed to understand what data to gather and how to report it</a:t>
            </a:r>
          </a:p>
          <a:p>
            <a:pPr lvl="1">
              <a:lnSpc>
                <a:spcPct val="120000"/>
              </a:lnSpc>
              <a:spcBef>
                <a:spcPts val="600"/>
              </a:spcBef>
              <a:spcAft>
                <a:spcPts val="600"/>
              </a:spcAft>
              <a:buClr>
                <a:srgbClr val="CFB070"/>
              </a:buClr>
              <a:buFont typeface="Courier New" panose="02070309020205020404" pitchFamily="49" charset="0"/>
              <a:buChar char="o"/>
            </a:pPr>
            <a:r>
              <a:rPr lang="en-US" sz="1800"/>
              <a:t>Ensure that you understand surname and visual observations allowances for demographic data</a:t>
            </a:r>
          </a:p>
          <a:p>
            <a:pPr>
              <a:lnSpc>
                <a:spcPct val="120000"/>
              </a:lnSpc>
              <a:spcBef>
                <a:spcPts val="600"/>
              </a:spcBef>
              <a:spcAft>
                <a:spcPts val="600"/>
              </a:spcAft>
              <a:buClr>
                <a:srgbClr val="CFB070"/>
              </a:buClr>
              <a:buFont typeface="Wingdings" panose="05000000000000000000" pitchFamily="2" charset="2"/>
              <a:buChar char="§"/>
            </a:pPr>
            <a:r>
              <a:rPr lang="en-US" sz="2000"/>
              <a:t>Discuss and document the impacts the rule will have on customers including, but not limited to:</a:t>
            </a:r>
          </a:p>
          <a:p>
            <a:pPr lvl="1">
              <a:lnSpc>
                <a:spcPct val="120000"/>
              </a:lnSpc>
              <a:spcBef>
                <a:spcPts val="600"/>
              </a:spcBef>
              <a:spcAft>
                <a:spcPts val="600"/>
              </a:spcAft>
              <a:buClr>
                <a:srgbClr val="CFB070"/>
              </a:buClr>
              <a:buFont typeface="Courier New" panose="02070309020205020404" pitchFamily="49" charset="0"/>
              <a:buChar char="o"/>
            </a:pPr>
            <a:r>
              <a:rPr lang="en-US" sz="2000"/>
              <a:t>Long-term customers;</a:t>
            </a:r>
          </a:p>
          <a:p>
            <a:pPr lvl="1">
              <a:lnSpc>
                <a:spcPct val="120000"/>
              </a:lnSpc>
              <a:spcBef>
                <a:spcPts val="600"/>
              </a:spcBef>
              <a:spcAft>
                <a:spcPts val="600"/>
              </a:spcAft>
              <a:buClr>
                <a:srgbClr val="CFB070"/>
              </a:buClr>
              <a:buFont typeface="Courier New" panose="02070309020205020404" pitchFamily="49" charset="0"/>
              <a:buChar char="o"/>
            </a:pPr>
            <a:r>
              <a:rPr lang="en-US" sz="2000"/>
              <a:t>Repeat customers;</a:t>
            </a:r>
          </a:p>
          <a:p>
            <a:pPr lvl="1">
              <a:lnSpc>
                <a:spcPct val="120000"/>
              </a:lnSpc>
              <a:spcBef>
                <a:spcPts val="600"/>
              </a:spcBef>
              <a:spcAft>
                <a:spcPts val="600"/>
              </a:spcAft>
              <a:buClr>
                <a:srgbClr val="CFB070"/>
              </a:buClr>
              <a:buFont typeface="Courier New" panose="02070309020205020404" pitchFamily="49" charset="0"/>
              <a:buChar char="o"/>
            </a:pPr>
            <a:r>
              <a:rPr lang="en-US" sz="2000"/>
              <a:t>New customers</a:t>
            </a:r>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buClr>
                <a:srgbClr val="CFB070"/>
              </a:buClr>
              <a:buFont typeface="Montserrat Light" panose="00000400000000000000" pitchFamily="50" charset="0"/>
              <a:buChar char="‒"/>
            </a:pPr>
            <a:endParaRPr sz="2000"/>
          </a:p>
        </p:txBody>
      </p:sp>
      <p:sp>
        <p:nvSpPr>
          <p:cNvPr id="123" name="Title 3"/>
          <p:cNvSpPr txBox="1">
            <a:spLocks noGrp="1"/>
          </p:cNvSpPr>
          <p:nvPr>
            <p:ph type="title"/>
          </p:nvPr>
        </p:nvSpPr>
        <p:spPr>
          <a:prstGeom prst="rect">
            <a:avLst/>
          </a:prstGeom>
        </p:spPr>
        <p:txBody>
          <a:bodyPr>
            <a:normAutofit/>
          </a:bodyPr>
          <a:lstStyle/>
          <a:p>
            <a:r>
              <a:rPr lang="en-US"/>
              <a:t>Required Data</a:t>
            </a:r>
            <a:endParaRPr/>
          </a:p>
        </p:txBody>
      </p:sp>
    </p:spTree>
    <p:extLst>
      <p:ext uri="{BB962C8B-B14F-4D97-AF65-F5344CB8AC3E}">
        <p14:creationId xmlns:p14="http://schemas.microsoft.com/office/powerpoint/2010/main" val="37881602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26</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Assess Staffing</a:t>
            </a:r>
          </a:p>
        </p:txBody>
      </p:sp>
    </p:spTree>
    <p:extLst>
      <p:ext uri="{BB962C8B-B14F-4D97-AF65-F5344CB8AC3E}">
        <p14:creationId xmlns:p14="http://schemas.microsoft.com/office/powerpoint/2010/main" val="69159390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3" y="989999"/>
            <a:ext cx="10989733" cy="5250545"/>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000"/>
              <a:t>Assess whether you have enough staff and resources to execute on your readiness plan;</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Determine who will own and manage the implementation;</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Identify whether current staff who own HMDA reporting and/or CRA reporting will own small business lending reporting;</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If additional staff or resources are needed for readiness or for business as usual, determine how many staff will be needed and when they will be hired;</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000"/>
              <a:t>Decide whether you will perform 100% scrubbing of data after implementation and whether additional resources will be needed for scrubbing</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0" indent="0">
              <a:lnSpc>
                <a:spcPct val="120000"/>
              </a:lnSpc>
              <a:spcBef>
                <a:spcPts val="600"/>
              </a:spcBef>
              <a:spcAft>
                <a:spcPts val="600"/>
              </a:spcAft>
              <a:buClr>
                <a:srgbClr val="CFB070"/>
              </a:buClr>
              <a:buNone/>
            </a:pPr>
            <a:endParaRPr lang="en-US" sz="2000"/>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buClr>
                <a:srgbClr val="CFB070"/>
              </a:buClr>
              <a:buFont typeface="Montserrat Light" panose="00000400000000000000" pitchFamily="50" charset="0"/>
              <a:buChar char="‒"/>
            </a:pPr>
            <a:endParaRPr sz="2000"/>
          </a:p>
        </p:txBody>
      </p:sp>
      <p:sp>
        <p:nvSpPr>
          <p:cNvPr id="123" name="Title 3"/>
          <p:cNvSpPr txBox="1">
            <a:spLocks noGrp="1"/>
          </p:cNvSpPr>
          <p:nvPr>
            <p:ph type="title"/>
          </p:nvPr>
        </p:nvSpPr>
        <p:spPr>
          <a:prstGeom prst="rect">
            <a:avLst/>
          </a:prstGeom>
        </p:spPr>
        <p:txBody>
          <a:bodyPr>
            <a:normAutofit/>
          </a:bodyPr>
          <a:lstStyle/>
          <a:p>
            <a:r>
              <a:rPr lang="en-US"/>
              <a:t>Staffing Considerations</a:t>
            </a:r>
            <a:endParaRPr/>
          </a:p>
        </p:txBody>
      </p:sp>
    </p:spTree>
    <p:extLst>
      <p:ext uri="{BB962C8B-B14F-4D97-AF65-F5344CB8AC3E}">
        <p14:creationId xmlns:p14="http://schemas.microsoft.com/office/powerpoint/2010/main" val="16184722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28</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Test and Document Testing</a:t>
            </a:r>
          </a:p>
        </p:txBody>
      </p:sp>
    </p:spTree>
    <p:extLst>
      <p:ext uri="{BB962C8B-B14F-4D97-AF65-F5344CB8AC3E}">
        <p14:creationId xmlns:p14="http://schemas.microsoft.com/office/powerpoint/2010/main" val="33095576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3" y="989999"/>
            <a:ext cx="10989733" cy="5250545"/>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000"/>
              <a:t>Test the accuracy of the data points that are currently collected:</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Does electronic data match credit memos or other source materials?</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Are any data fields particularly troublesome?</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What are your average field-level error rates? Are they within the thresholds for bona fide errors?</a:t>
            </a:r>
          </a:p>
          <a:p>
            <a:pPr marL="0" indent="0">
              <a:lnSpc>
                <a:spcPct val="120000"/>
              </a:lnSpc>
              <a:spcBef>
                <a:spcPts val="600"/>
              </a:spcBef>
              <a:spcAft>
                <a:spcPts val="600"/>
              </a:spcAft>
              <a:buClr>
                <a:srgbClr val="CFB070"/>
              </a:buClr>
              <a:buNone/>
            </a:pPr>
            <a:endParaRPr lang="en-US" sz="2000"/>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000"/>
          </a:p>
          <a:p>
            <a:pPr marL="285750" indent="-285750">
              <a:lnSpc>
                <a:spcPct val="120000"/>
              </a:lnSpc>
              <a:buClr>
                <a:srgbClr val="CFB070"/>
              </a:buClr>
              <a:buFont typeface="Montserrat Light" panose="00000400000000000000" pitchFamily="50" charset="0"/>
              <a:buChar char="‒"/>
            </a:pPr>
            <a:endParaRPr sz="2000"/>
          </a:p>
        </p:txBody>
      </p:sp>
      <p:sp>
        <p:nvSpPr>
          <p:cNvPr id="123" name="Title 3"/>
          <p:cNvSpPr txBox="1">
            <a:spLocks noGrp="1"/>
          </p:cNvSpPr>
          <p:nvPr>
            <p:ph type="title"/>
          </p:nvPr>
        </p:nvSpPr>
        <p:spPr>
          <a:prstGeom prst="rect">
            <a:avLst/>
          </a:prstGeom>
        </p:spPr>
        <p:txBody>
          <a:bodyPr>
            <a:normAutofit/>
          </a:bodyPr>
          <a:lstStyle/>
          <a:p>
            <a:r>
              <a:rPr lang="en-US"/>
              <a:t>Review Data Quality</a:t>
            </a:r>
            <a:endParaRPr/>
          </a:p>
        </p:txBody>
      </p:sp>
      <p:pic>
        <p:nvPicPr>
          <p:cNvPr id="3" name="Picture 2">
            <a:extLst>
              <a:ext uri="{FF2B5EF4-FFF2-40B4-BE49-F238E27FC236}">
                <a16:creationId xmlns:a16="http://schemas.microsoft.com/office/drawing/2014/main" id="{940F7BAB-A972-442A-ADB0-B9AB2D6CEF27}"/>
              </a:ext>
            </a:extLst>
          </p:cNvPr>
          <p:cNvPicPr>
            <a:picLocks noChangeAspect="1"/>
          </p:cNvPicPr>
          <p:nvPr/>
        </p:nvPicPr>
        <p:blipFill>
          <a:blip r:embed="rId2"/>
          <a:stretch>
            <a:fillRect/>
          </a:stretch>
        </p:blipFill>
        <p:spPr>
          <a:xfrm>
            <a:off x="2774323" y="3223491"/>
            <a:ext cx="6660287" cy="3017053"/>
          </a:xfrm>
          <a:prstGeom prst="rect">
            <a:avLst/>
          </a:prstGeom>
        </p:spPr>
      </p:pic>
    </p:spTree>
    <p:extLst>
      <p:ext uri="{BB962C8B-B14F-4D97-AF65-F5344CB8AC3E}">
        <p14:creationId xmlns:p14="http://schemas.microsoft.com/office/powerpoint/2010/main" val="15587693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noGrp="1"/>
          </p:cNvSpPr>
          <p:nvPr>
            <p:ph type="title"/>
          </p:nvPr>
        </p:nvSpPr>
        <p:spPr>
          <a:xfrm>
            <a:off x="606582" y="216758"/>
            <a:ext cx="10978836" cy="1067042"/>
          </a:xfrm>
          <a:prstGeom prst="rect">
            <a:avLst/>
          </a:prstGeom>
        </p:spPr>
        <p:txBody>
          <a:bodyPr/>
          <a:lstStyle/>
          <a:p>
            <a:r>
              <a:rPr lang="en-US"/>
              <a:t>Agenda</a:t>
            </a:r>
            <a:endParaRPr/>
          </a:p>
        </p:txBody>
      </p:sp>
      <p:sp>
        <p:nvSpPr>
          <p:cNvPr id="124" name="Content Placeholder 11"/>
          <p:cNvSpPr txBox="1">
            <a:spLocks noGrp="1"/>
          </p:cNvSpPr>
          <p:nvPr>
            <p:ph type="body" sz="half" idx="1"/>
          </p:nvPr>
        </p:nvSpPr>
        <p:spPr>
          <a:xfrm>
            <a:off x="606582" y="1283797"/>
            <a:ext cx="10990906" cy="4944987"/>
          </a:xfrm>
          <a:prstGeom prst="rect">
            <a:avLst/>
          </a:prstGeom>
        </p:spPr>
        <p:txBody>
          <a:bodyPr>
            <a:normAutofit/>
          </a:bodyPr>
          <a:lstStyle/>
          <a:p>
            <a:pPr marL="285750" indent="-285750">
              <a:spcBef>
                <a:spcPts val="600"/>
              </a:spcBef>
              <a:spcAft>
                <a:spcPts val="600"/>
              </a:spcAft>
              <a:buClr>
                <a:srgbClr val="CFB070"/>
              </a:buClr>
              <a:buFont typeface="Wingdings" panose="05000000000000000000" pitchFamily="2" charset="2"/>
              <a:buChar char="§"/>
            </a:pPr>
            <a:r>
              <a:rPr lang="en-US"/>
              <a:t>Section 1071 Requirements</a:t>
            </a:r>
          </a:p>
          <a:p>
            <a:pPr marL="285750" indent="-285750">
              <a:spcBef>
                <a:spcPts val="600"/>
              </a:spcBef>
              <a:spcAft>
                <a:spcPts val="600"/>
              </a:spcAft>
              <a:buClr>
                <a:srgbClr val="CFB070"/>
              </a:buClr>
              <a:buFont typeface="Wingdings" panose="05000000000000000000" pitchFamily="2" charset="2"/>
              <a:buChar char="§"/>
            </a:pPr>
            <a:r>
              <a:rPr lang="en-US"/>
              <a:t>Implementation Steps</a:t>
            </a:r>
          </a:p>
          <a:p>
            <a:pPr marL="990600" lvl="1" indent="-342900">
              <a:spcBef>
                <a:spcPts val="600"/>
              </a:spcBef>
              <a:buClr>
                <a:srgbClr val="CFB070"/>
              </a:buClr>
              <a:buFont typeface="+mj-lt"/>
              <a:buAutoNum type="arabicPeriod"/>
            </a:pPr>
            <a:r>
              <a:rPr lang="en-US"/>
              <a:t>Product Applicability</a:t>
            </a:r>
          </a:p>
          <a:p>
            <a:pPr marL="990600" lvl="1" indent="-342900">
              <a:spcBef>
                <a:spcPts val="600"/>
              </a:spcBef>
              <a:buClr>
                <a:srgbClr val="CFB070"/>
              </a:buClr>
              <a:buFont typeface="+mj-lt"/>
              <a:buAutoNum type="arabicPeriod"/>
            </a:pPr>
            <a:r>
              <a:rPr lang="en-US"/>
              <a:t>Tiers</a:t>
            </a:r>
          </a:p>
          <a:p>
            <a:pPr marL="990600" lvl="1" indent="-342900">
              <a:spcBef>
                <a:spcPts val="600"/>
              </a:spcBef>
              <a:buClr>
                <a:srgbClr val="CFB070"/>
              </a:buClr>
              <a:buFont typeface="+mj-lt"/>
              <a:buAutoNum type="arabicPeriod"/>
            </a:pPr>
            <a:r>
              <a:rPr lang="en-US"/>
              <a:t>Process Analyses</a:t>
            </a:r>
          </a:p>
          <a:p>
            <a:pPr marL="990600" lvl="1" indent="-342900">
              <a:spcBef>
                <a:spcPts val="600"/>
              </a:spcBef>
              <a:buClr>
                <a:srgbClr val="CFB070"/>
              </a:buClr>
              <a:buFont typeface="+mj-lt"/>
              <a:buAutoNum type="arabicPeriod"/>
            </a:pPr>
            <a:r>
              <a:rPr lang="en-US"/>
              <a:t>Technology</a:t>
            </a:r>
          </a:p>
          <a:p>
            <a:pPr marL="990600" lvl="1" indent="-342900">
              <a:spcBef>
                <a:spcPts val="600"/>
              </a:spcBef>
              <a:buClr>
                <a:srgbClr val="CFB070"/>
              </a:buClr>
              <a:buFont typeface="+mj-lt"/>
              <a:buAutoNum type="arabicPeriod"/>
            </a:pPr>
            <a:r>
              <a:rPr lang="en-US"/>
              <a:t>Data Points</a:t>
            </a:r>
          </a:p>
          <a:p>
            <a:pPr marL="990600" lvl="1" indent="-342900">
              <a:spcBef>
                <a:spcPts val="600"/>
              </a:spcBef>
              <a:buClr>
                <a:srgbClr val="CFB070"/>
              </a:buClr>
              <a:buFont typeface="+mj-lt"/>
              <a:buAutoNum type="arabicPeriod"/>
            </a:pPr>
            <a:r>
              <a:rPr lang="en-US"/>
              <a:t>Staffing</a:t>
            </a:r>
          </a:p>
          <a:p>
            <a:pPr marL="990600" lvl="1" indent="-342900">
              <a:spcBef>
                <a:spcPts val="600"/>
              </a:spcBef>
              <a:buClr>
                <a:srgbClr val="CFB070"/>
              </a:buClr>
              <a:buFont typeface="+mj-lt"/>
              <a:buAutoNum type="arabicPeriod"/>
            </a:pPr>
            <a:r>
              <a:rPr lang="en-US"/>
              <a:t>Testing</a:t>
            </a:r>
          </a:p>
          <a:p>
            <a:pPr marL="990600" lvl="1" indent="-342900">
              <a:spcBef>
                <a:spcPts val="600"/>
              </a:spcBef>
              <a:buClr>
                <a:srgbClr val="CFB070"/>
              </a:buClr>
              <a:buFont typeface="+mj-lt"/>
              <a:buAutoNum type="arabicPeriod"/>
            </a:pPr>
            <a:r>
              <a:rPr lang="en-US"/>
              <a:t>Third-Party Risk</a:t>
            </a:r>
          </a:p>
          <a:p>
            <a:pPr marL="990600" lvl="1" indent="-342900">
              <a:spcBef>
                <a:spcPts val="600"/>
              </a:spcBef>
              <a:buClr>
                <a:srgbClr val="CFB070"/>
              </a:buClr>
              <a:buFont typeface="+mj-lt"/>
              <a:buAutoNum type="arabicPeriod"/>
            </a:pPr>
            <a:r>
              <a:rPr lang="en-US"/>
              <a:t>Fair Lending Analyses</a:t>
            </a:r>
          </a:p>
          <a:p>
            <a:pPr marL="990600" lvl="1" indent="-342900">
              <a:spcBef>
                <a:spcPts val="600"/>
              </a:spcBef>
              <a:buClr>
                <a:srgbClr val="CFB070"/>
              </a:buClr>
              <a:buFont typeface="+mj-lt"/>
              <a:buAutoNum type="arabicPeriod"/>
            </a:pPr>
            <a:r>
              <a:rPr lang="en-US"/>
              <a:t>Project Planning</a:t>
            </a:r>
          </a:p>
          <a:p>
            <a:pPr marL="285750" indent="-285750">
              <a:spcBef>
                <a:spcPts val="600"/>
              </a:spcBef>
              <a:spcAft>
                <a:spcPts val="600"/>
              </a:spcAft>
              <a:buClr>
                <a:srgbClr val="CFB070"/>
              </a:buClr>
              <a:buFont typeface="Wingdings" panose="05000000000000000000" pitchFamily="2" charset="2"/>
              <a:buChar char="§"/>
            </a:pPr>
            <a:r>
              <a:rPr lang="en-US"/>
              <a:t>Upstream and Downstream Impacts</a:t>
            </a:r>
          </a:p>
          <a:p>
            <a:pPr marL="285750" indent="-285750">
              <a:spcBef>
                <a:spcPts val="600"/>
              </a:spcBef>
              <a:spcAft>
                <a:spcPts val="600"/>
              </a:spcAft>
              <a:buClr>
                <a:srgbClr val="CFB070"/>
              </a:buClr>
              <a:buFont typeface="Wingdings" panose="05000000000000000000" pitchFamily="2" charset="2"/>
              <a:buChar char="§"/>
            </a:pPr>
            <a:endParaRPr lang="en-US"/>
          </a:p>
          <a:p>
            <a:pPr marL="285750" indent="-285750">
              <a:buClr>
                <a:srgbClr val="CFB070"/>
              </a:buClr>
              <a:buFont typeface="Montserrat Light" panose="00000400000000000000" pitchFamily="50" charset="0"/>
              <a:buChar char="‒"/>
            </a:pPr>
            <a:endParaRPr/>
          </a:p>
        </p:txBody>
      </p:sp>
      <p:sp>
        <p:nvSpPr>
          <p:cNvPr id="5" name="Slide Number">
            <a:extLst>
              <a:ext uri="{FF2B5EF4-FFF2-40B4-BE49-F238E27FC236}">
                <a16:creationId xmlns:a16="http://schemas.microsoft.com/office/drawing/2014/main" id="{E062CFD5-2648-4171-A659-BB8287AC8FF7}"/>
              </a:ext>
            </a:extLst>
          </p:cNvPr>
          <p:cNvSpPr txBox="1">
            <a:spLocks noGrp="1"/>
          </p:cNvSpPr>
          <p:nvPr>
            <p:ph type="sldNum" sz="quarter" idx="2"/>
          </p:nvPr>
        </p:nvSpPr>
        <p:spPr>
          <a:xfrm>
            <a:off x="1496787" y="6499069"/>
            <a:ext cx="219580" cy="231137"/>
          </a:xfrm>
          <a:prstGeom prst="rect">
            <a:avLst/>
          </a:prstGeom>
        </p:spPr>
        <p:txBody>
          <a:bodyPr/>
          <a:lstStyle>
            <a:lvl1pPr>
              <a:defRPr>
                <a:solidFill>
                  <a:srgbClr val="A6A6A6"/>
                </a:solidFill>
              </a:defRPr>
            </a:lvl1p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30</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Assess Third-Party Risk</a:t>
            </a:r>
          </a:p>
        </p:txBody>
      </p:sp>
    </p:spTree>
    <p:extLst>
      <p:ext uri="{BB962C8B-B14F-4D97-AF65-F5344CB8AC3E}">
        <p14:creationId xmlns:p14="http://schemas.microsoft.com/office/powerpoint/2010/main" val="91121103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9600" y="989999"/>
            <a:ext cx="10989733" cy="4878001"/>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100"/>
              <a:t>Technology vendors are a critical risk source</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Ensure that commercial Loan Origination Systems (LOS) vendors are preparing</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If you have proprietary systems, ensure that you have documented business requirements and that a rigorous plan has been developed to accommodate the new data fields and firewall requirement</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Include any third-party reporting vendors in your implementation oversight</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Assess any third-party originators</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Are your lending partners preparing for compliance</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How will you monitor their readiness and ongoing compliance</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123" name="Title 3"/>
          <p:cNvSpPr txBox="1">
            <a:spLocks noGrp="1"/>
          </p:cNvSpPr>
          <p:nvPr>
            <p:ph type="title"/>
          </p:nvPr>
        </p:nvSpPr>
        <p:spPr>
          <a:prstGeom prst="rect">
            <a:avLst/>
          </a:prstGeom>
        </p:spPr>
        <p:txBody>
          <a:bodyPr>
            <a:normAutofit/>
          </a:bodyPr>
          <a:lstStyle/>
          <a:p>
            <a:r>
              <a:rPr lang="en-US"/>
              <a:t>Third-Party Risks</a:t>
            </a:r>
            <a:endParaRPr/>
          </a:p>
        </p:txBody>
      </p:sp>
    </p:spTree>
    <p:extLst>
      <p:ext uri="{BB962C8B-B14F-4D97-AF65-F5344CB8AC3E}">
        <p14:creationId xmlns:p14="http://schemas.microsoft.com/office/powerpoint/2010/main" val="373038901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32</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Update Your Fair Lending Analyses</a:t>
            </a:r>
          </a:p>
        </p:txBody>
      </p:sp>
    </p:spTree>
    <p:extLst>
      <p:ext uri="{BB962C8B-B14F-4D97-AF65-F5344CB8AC3E}">
        <p14:creationId xmlns:p14="http://schemas.microsoft.com/office/powerpoint/2010/main" val="141678886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3" y="989999"/>
            <a:ext cx="10989733" cy="5106001"/>
          </a:xfrm>
          <a:prstGeom prst="rect">
            <a:avLst/>
          </a:prstGeom>
        </p:spPr>
        <p:txBody>
          <a:bodyPr>
            <a:normAutofit lnSpcReduction="10000"/>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100"/>
              <a:t>Ensure that you include business loans in your fair lending work plan:</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Underwriting and pricing regressions</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Redlining analyses</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Comparative file reviews</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800"/>
              <a:t>Exception monitoring</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Ensure that all small business lending units have robust processes and quality control functions for adverse action notices</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Determine how much underwriting and pricing discretion exists in small business lending</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Document permitted exception rates </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Determine what is reported to executive management and the board</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123" name="Title 3"/>
          <p:cNvSpPr txBox="1">
            <a:spLocks noGrp="1"/>
          </p:cNvSpPr>
          <p:nvPr>
            <p:ph type="title"/>
          </p:nvPr>
        </p:nvSpPr>
        <p:spPr>
          <a:prstGeom prst="rect">
            <a:avLst/>
          </a:prstGeom>
        </p:spPr>
        <p:txBody>
          <a:bodyPr>
            <a:normAutofit/>
          </a:bodyPr>
          <a:lstStyle/>
          <a:p>
            <a:r>
              <a:rPr lang="en-US"/>
              <a:t>Fair Lending</a:t>
            </a:r>
            <a:endParaRPr/>
          </a:p>
        </p:txBody>
      </p:sp>
    </p:spTree>
    <p:extLst>
      <p:ext uri="{BB962C8B-B14F-4D97-AF65-F5344CB8AC3E}">
        <p14:creationId xmlns:p14="http://schemas.microsoft.com/office/powerpoint/2010/main" val="304538840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DC25-5BBE-44F2-A824-05A6B2FD205B}"/>
              </a:ext>
            </a:extLst>
          </p:cNvPr>
          <p:cNvSpPr>
            <a:spLocks noGrp="1"/>
          </p:cNvSpPr>
          <p:nvPr>
            <p:ph type="sldNum" sz="quarter" idx="12"/>
          </p:nvPr>
        </p:nvSpPr>
        <p:spPr>
          <a:xfrm>
            <a:off x="1018595" y="6432075"/>
            <a:ext cx="1175963" cy="36512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baseline="0">
                <a:solidFill>
                  <a:schemeClr val="bg1">
                    <a:lumMod val="65000"/>
                  </a:schemeClr>
                </a:solidFill>
                <a:latin typeface="Montserrat Light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14FA53-71AC-4BAD-98F9-D51A004E6457}" type="slidenum">
              <a:rPr lang="en-US" smtClean="0"/>
              <a:pPr/>
              <a:t>34</a:t>
            </a:fld>
            <a:endParaRPr lang="en-US"/>
          </a:p>
        </p:txBody>
      </p:sp>
      <p:sp>
        <p:nvSpPr>
          <p:cNvPr id="3" name="Title 2">
            <a:extLst>
              <a:ext uri="{FF2B5EF4-FFF2-40B4-BE49-F238E27FC236}">
                <a16:creationId xmlns:a16="http://schemas.microsoft.com/office/drawing/2014/main" id="{8EFF8A4D-76FE-4001-9E3E-41AFB30EC049}"/>
              </a:ext>
            </a:extLst>
          </p:cNvPr>
          <p:cNvSpPr>
            <a:spLocks noGrp="1"/>
          </p:cNvSpPr>
          <p:nvPr>
            <p:ph type="title"/>
          </p:nvPr>
        </p:nvSpPr>
        <p:spPr>
          <a:xfrm>
            <a:off x="369064" y="182880"/>
            <a:ext cx="11155680" cy="1067041"/>
          </a:xfrm>
        </p:spPr>
        <p:txBody>
          <a:bodyPr/>
          <a:lstStyle/>
          <a:p>
            <a:r>
              <a:rPr lang="en-US"/>
              <a:t>Fair Lending Implications</a:t>
            </a:r>
          </a:p>
        </p:txBody>
      </p:sp>
      <p:sp>
        <p:nvSpPr>
          <p:cNvPr id="4" name="TextBox 3">
            <a:extLst>
              <a:ext uri="{FF2B5EF4-FFF2-40B4-BE49-F238E27FC236}">
                <a16:creationId xmlns:a16="http://schemas.microsoft.com/office/drawing/2014/main" id="{9A442FA9-E1DD-4D3A-B985-0299179C3AA4}"/>
              </a:ext>
            </a:extLst>
          </p:cNvPr>
          <p:cNvSpPr txBox="1"/>
          <p:nvPr/>
        </p:nvSpPr>
        <p:spPr>
          <a:xfrm>
            <a:off x="551935" y="1153296"/>
            <a:ext cx="11088130" cy="646331"/>
          </a:xfrm>
          <a:prstGeom prst="rect">
            <a:avLst/>
          </a:prstGeom>
          <a:noFill/>
        </p:spPr>
        <p:txBody>
          <a:bodyPr wrap="square" rtlCol="0">
            <a:spAutoFit/>
          </a:bodyPr>
          <a:lstStyle/>
          <a:p>
            <a:pPr marL="285750" indent="-285750">
              <a:spcAft>
                <a:spcPts val="1200"/>
              </a:spcAft>
              <a:buClr>
                <a:srgbClr val="DDB600"/>
              </a:buClr>
              <a:buFont typeface="Arial" panose="020B0604020202020204" pitchFamily="34" charset="0"/>
              <a:buChar char="•"/>
            </a:pPr>
            <a:r>
              <a:rPr lang="en-US"/>
              <a:t>Expanded Analytics – the newly collected data will need to be understood using statistical research methods to determine potentially discriminatory disparities in the lending data.  </a:t>
            </a:r>
          </a:p>
        </p:txBody>
      </p:sp>
      <p:graphicFrame>
        <p:nvGraphicFramePr>
          <p:cNvPr id="5" name="Diagram 4">
            <a:extLst>
              <a:ext uri="{FF2B5EF4-FFF2-40B4-BE49-F238E27FC236}">
                <a16:creationId xmlns:a16="http://schemas.microsoft.com/office/drawing/2014/main" id="{4CBBD633-B265-4528-9AEB-36DE79048DB7}"/>
              </a:ext>
            </a:extLst>
          </p:cNvPr>
          <p:cNvGraphicFramePr/>
          <p:nvPr>
            <p:extLst>
              <p:ext uri="{D42A27DB-BD31-4B8C-83A1-F6EECF244321}">
                <p14:modId xmlns:p14="http://schemas.microsoft.com/office/powerpoint/2010/main" val="1591380132"/>
              </p:ext>
            </p:extLst>
          </p:nvPr>
        </p:nvGraphicFramePr>
        <p:xfrm>
          <a:off x="369064" y="2737962"/>
          <a:ext cx="4267104" cy="3200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A9464259-ED65-43B0-B77C-1EEE32583FF8}"/>
              </a:ext>
            </a:extLst>
          </p:cNvPr>
          <p:cNvGraphicFramePr/>
          <p:nvPr>
            <p:extLst>
              <p:ext uri="{D42A27DB-BD31-4B8C-83A1-F6EECF244321}">
                <p14:modId xmlns:p14="http://schemas.microsoft.com/office/powerpoint/2010/main" val="3536378693"/>
              </p:ext>
            </p:extLst>
          </p:nvPr>
        </p:nvGraphicFramePr>
        <p:xfrm>
          <a:off x="6489126" y="2561500"/>
          <a:ext cx="4788473" cy="33208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Arrow: Right 6">
            <a:extLst>
              <a:ext uri="{FF2B5EF4-FFF2-40B4-BE49-F238E27FC236}">
                <a16:creationId xmlns:a16="http://schemas.microsoft.com/office/drawing/2014/main" id="{22DBF5AC-9493-4C18-ADA8-D8BA198FF865}"/>
              </a:ext>
            </a:extLst>
          </p:cNvPr>
          <p:cNvSpPr/>
          <p:nvPr/>
        </p:nvSpPr>
        <p:spPr>
          <a:xfrm>
            <a:off x="4363453" y="3512595"/>
            <a:ext cx="1989221" cy="1039348"/>
          </a:xfrm>
          <a:prstGeom prst="rightArrow">
            <a:avLst/>
          </a:prstGeom>
          <a:solidFill>
            <a:schemeClr val="bg2">
              <a:lumMod val="40000"/>
              <a:lumOff val="60000"/>
            </a:schemeClr>
          </a:solidFill>
          <a:ln w="25400" cap="flat">
            <a:solidFill>
              <a:srgbClr val="1A2C63"/>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mn-lt"/>
                <a:ea typeface="+mn-ea"/>
                <a:cs typeface="+mn-cs"/>
                <a:sym typeface="Montserrat Light"/>
              </a:rPr>
              <a:t>1071 Implementation</a:t>
            </a:r>
          </a:p>
        </p:txBody>
      </p:sp>
      <p:sp>
        <p:nvSpPr>
          <p:cNvPr id="8" name="TextBox 7">
            <a:extLst>
              <a:ext uri="{FF2B5EF4-FFF2-40B4-BE49-F238E27FC236}">
                <a16:creationId xmlns:a16="http://schemas.microsoft.com/office/drawing/2014/main" id="{5B32CEB1-874E-4216-B053-FA78BEBBCD7C}"/>
              </a:ext>
            </a:extLst>
          </p:cNvPr>
          <p:cNvSpPr txBox="1"/>
          <p:nvPr/>
        </p:nvSpPr>
        <p:spPr>
          <a:xfrm>
            <a:off x="1138278" y="2067609"/>
            <a:ext cx="272867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spcAft>
                <a:spcPts val="1200"/>
              </a:spcAft>
              <a:buClr>
                <a:srgbClr val="DDB600"/>
              </a:buClr>
            </a:pPr>
            <a:r>
              <a:rPr lang="en-US" b="1" u="sng"/>
              <a:t>Existing Protected Classes</a:t>
            </a:r>
          </a:p>
        </p:txBody>
      </p:sp>
      <p:sp>
        <p:nvSpPr>
          <p:cNvPr id="9" name="TextBox 8">
            <a:extLst>
              <a:ext uri="{FF2B5EF4-FFF2-40B4-BE49-F238E27FC236}">
                <a16:creationId xmlns:a16="http://schemas.microsoft.com/office/drawing/2014/main" id="{247F8BA5-A8BD-4593-BEC2-0AA2BA5A1CD8}"/>
              </a:ext>
            </a:extLst>
          </p:cNvPr>
          <p:cNvSpPr txBox="1"/>
          <p:nvPr/>
        </p:nvSpPr>
        <p:spPr>
          <a:xfrm>
            <a:off x="7519024" y="2067608"/>
            <a:ext cx="272867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spcAft>
                <a:spcPts val="1200"/>
              </a:spcAft>
              <a:buClr>
                <a:srgbClr val="DDB600"/>
              </a:buClr>
            </a:pPr>
            <a:r>
              <a:rPr lang="en-US" b="1" u="sng"/>
              <a:t>Potential New Protected Classes</a:t>
            </a:r>
          </a:p>
        </p:txBody>
      </p:sp>
    </p:spTree>
    <p:extLst>
      <p:ext uri="{BB962C8B-B14F-4D97-AF65-F5344CB8AC3E}">
        <p14:creationId xmlns:p14="http://schemas.microsoft.com/office/powerpoint/2010/main" val="26486995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DC25-5BBE-44F2-A824-05A6B2FD205B}"/>
              </a:ext>
            </a:extLst>
          </p:cNvPr>
          <p:cNvSpPr>
            <a:spLocks noGrp="1"/>
          </p:cNvSpPr>
          <p:nvPr>
            <p:ph type="sldNum" sz="quarter" idx="12"/>
          </p:nvPr>
        </p:nvSpPr>
        <p:spPr>
          <a:xfrm>
            <a:off x="1018595" y="6432075"/>
            <a:ext cx="1175963" cy="36512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baseline="0">
                <a:solidFill>
                  <a:schemeClr val="bg1">
                    <a:lumMod val="65000"/>
                  </a:schemeClr>
                </a:solidFill>
                <a:latin typeface="Montserrat Light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14FA53-71AC-4BAD-98F9-D51A004E6457}" type="slidenum">
              <a:rPr lang="en-US" smtClean="0"/>
              <a:pPr/>
              <a:t>35</a:t>
            </a:fld>
            <a:endParaRPr lang="en-US"/>
          </a:p>
        </p:txBody>
      </p:sp>
      <p:sp>
        <p:nvSpPr>
          <p:cNvPr id="3" name="Title 2">
            <a:extLst>
              <a:ext uri="{FF2B5EF4-FFF2-40B4-BE49-F238E27FC236}">
                <a16:creationId xmlns:a16="http://schemas.microsoft.com/office/drawing/2014/main" id="{8EFF8A4D-76FE-4001-9E3E-41AFB30EC049}"/>
              </a:ext>
            </a:extLst>
          </p:cNvPr>
          <p:cNvSpPr>
            <a:spLocks noGrp="1"/>
          </p:cNvSpPr>
          <p:nvPr>
            <p:ph type="title"/>
          </p:nvPr>
        </p:nvSpPr>
        <p:spPr>
          <a:xfrm>
            <a:off x="369064" y="182880"/>
            <a:ext cx="11155680" cy="1067041"/>
          </a:xfrm>
        </p:spPr>
        <p:txBody>
          <a:bodyPr/>
          <a:lstStyle/>
          <a:p>
            <a:r>
              <a:rPr lang="en-US"/>
              <a:t>Fair Lending Implications</a:t>
            </a:r>
          </a:p>
        </p:txBody>
      </p:sp>
      <p:sp>
        <p:nvSpPr>
          <p:cNvPr id="4" name="TextBox 3">
            <a:extLst>
              <a:ext uri="{FF2B5EF4-FFF2-40B4-BE49-F238E27FC236}">
                <a16:creationId xmlns:a16="http://schemas.microsoft.com/office/drawing/2014/main" id="{9A442FA9-E1DD-4D3A-B985-0299179C3AA4}"/>
              </a:ext>
            </a:extLst>
          </p:cNvPr>
          <p:cNvSpPr txBox="1"/>
          <p:nvPr/>
        </p:nvSpPr>
        <p:spPr>
          <a:xfrm>
            <a:off x="551935" y="1153296"/>
            <a:ext cx="11088130" cy="1785104"/>
          </a:xfrm>
          <a:prstGeom prst="rect">
            <a:avLst/>
          </a:prstGeom>
          <a:noFill/>
        </p:spPr>
        <p:txBody>
          <a:bodyPr wrap="square" rtlCol="0">
            <a:spAutoFit/>
          </a:bodyPr>
          <a:lstStyle/>
          <a:p>
            <a:pPr>
              <a:spcAft>
                <a:spcPts val="1200"/>
              </a:spcAft>
              <a:buClr>
                <a:srgbClr val="DDB600"/>
              </a:buClr>
            </a:pPr>
            <a:r>
              <a:rPr lang="en-US" b="1" u="sng"/>
              <a:t>Explaining Disparities</a:t>
            </a:r>
          </a:p>
          <a:p>
            <a:pPr marL="285750" indent="-285750">
              <a:spcAft>
                <a:spcPts val="1200"/>
              </a:spcAft>
              <a:buClr>
                <a:srgbClr val="DDB600"/>
              </a:buClr>
              <a:buFont typeface="Arial" panose="020B0604020202020204" pitchFamily="34" charset="0"/>
              <a:buChar char="•"/>
            </a:pPr>
            <a:r>
              <a:rPr lang="en-US"/>
              <a:t>Small business loans are often underwritten with more subjectivity than consumer loans.  Documentation of the underwriting rationales, including reasons for exceptions, will be important to understand why disparities between non-minorities and minorities exist.</a:t>
            </a:r>
          </a:p>
          <a:p>
            <a:pPr marL="285750" indent="-285750">
              <a:spcAft>
                <a:spcPts val="1200"/>
              </a:spcAft>
              <a:buClr>
                <a:srgbClr val="DDB600"/>
              </a:buClr>
              <a:buFont typeface="Arial" panose="020B0604020202020204" pitchFamily="34" charset="0"/>
              <a:buChar char="•"/>
            </a:pPr>
            <a:r>
              <a:rPr lang="en-US"/>
              <a:t>Market Fragmentation is a focus with on different product types noted by the CFPB:</a:t>
            </a:r>
          </a:p>
        </p:txBody>
      </p:sp>
      <p:graphicFrame>
        <p:nvGraphicFramePr>
          <p:cNvPr id="5" name="Diagram 4">
            <a:extLst>
              <a:ext uri="{FF2B5EF4-FFF2-40B4-BE49-F238E27FC236}">
                <a16:creationId xmlns:a16="http://schemas.microsoft.com/office/drawing/2014/main" id="{709883D7-27E7-431B-BE96-AB1B09B9C58B}"/>
              </a:ext>
            </a:extLst>
          </p:cNvPr>
          <p:cNvGraphicFramePr/>
          <p:nvPr>
            <p:extLst>
              <p:ext uri="{D42A27DB-BD31-4B8C-83A1-F6EECF244321}">
                <p14:modId xmlns:p14="http://schemas.microsoft.com/office/powerpoint/2010/main" val="1601954471"/>
              </p:ext>
            </p:extLst>
          </p:nvPr>
        </p:nvGraphicFramePr>
        <p:xfrm>
          <a:off x="2032000" y="3064042"/>
          <a:ext cx="7785768" cy="3074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70698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DC25-5BBE-44F2-A824-05A6B2FD205B}"/>
              </a:ext>
            </a:extLst>
          </p:cNvPr>
          <p:cNvSpPr>
            <a:spLocks noGrp="1"/>
          </p:cNvSpPr>
          <p:nvPr>
            <p:ph type="sldNum" sz="quarter" idx="12"/>
          </p:nvPr>
        </p:nvSpPr>
        <p:spPr>
          <a:xfrm>
            <a:off x="1018595" y="6432075"/>
            <a:ext cx="1175963" cy="36512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baseline="0">
                <a:solidFill>
                  <a:schemeClr val="bg1">
                    <a:lumMod val="65000"/>
                  </a:schemeClr>
                </a:solidFill>
                <a:latin typeface="Montserrat Light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14FA53-71AC-4BAD-98F9-D51A004E6457}" type="slidenum">
              <a:rPr lang="en-US" smtClean="0"/>
              <a:pPr/>
              <a:t>36</a:t>
            </a:fld>
            <a:endParaRPr lang="en-US"/>
          </a:p>
        </p:txBody>
      </p:sp>
      <p:sp>
        <p:nvSpPr>
          <p:cNvPr id="3" name="Title 2">
            <a:extLst>
              <a:ext uri="{FF2B5EF4-FFF2-40B4-BE49-F238E27FC236}">
                <a16:creationId xmlns:a16="http://schemas.microsoft.com/office/drawing/2014/main" id="{8EFF8A4D-76FE-4001-9E3E-41AFB30EC049}"/>
              </a:ext>
            </a:extLst>
          </p:cNvPr>
          <p:cNvSpPr>
            <a:spLocks noGrp="1"/>
          </p:cNvSpPr>
          <p:nvPr>
            <p:ph type="title"/>
          </p:nvPr>
        </p:nvSpPr>
        <p:spPr>
          <a:xfrm>
            <a:off x="369064" y="182880"/>
            <a:ext cx="11155680" cy="1067041"/>
          </a:xfrm>
        </p:spPr>
        <p:txBody>
          <a:bodyPr/>
          <a:lstStyle/>
          <a:p>
            <a:r>
              <a:rPr lang="en-US"/>
              <a:t>Fair Lending Implications</a:t>
            </a:r>
          </a:p>
        </p:txBody>
      </p:sp>
      <p:sp>
        <p:nvSpPr>
          <p:cNvPr id="4" name="TextBox 3">
            <a:extLst>
              <a:ext uri="{FF2B5EF4-FFF2-40B4-BE49-F238E27FC236}">
                <a16:creationId xmlns:a16="http://schemas.microsoft.com/office/drawing/2014/main" id="{9A442FA9-E1DD-4D3A-B985-0299179C3AA4}"/>
              </a:ext>
            </a:extLst>
          </p:cNvPr>
          <p:cNvSpPr txBox="1"/>
          <p:nvPr/>
        </p:nvSpPr>
        <p:spPr>
          <a:xfrm>
            <a:off x="551935" y="1153296"/>
            <a:ext cx="11088130" cy="1938992"/>
          </a:xfrm>
          <a:prstGeom prst="rect">
            <a:avLst/>
          </a:prstGeom>
          <a:noFill/>
        </p:spPr>
        <p:txBody>
          <a:bodyPr wrap="square" rtlCol="0">
            <a:spAutoFit/>
          </a:bodyPr>
          <a:lstStyle/>
          <a:p>
            <a:pPr>
              <a:spcAft>
                <a:spcPts val="1200"/>
              </a:spcAft>
              <a:buClr>
                <a:srgbClr val="DDB600"/>
              </a:buClr>
            </a:pPr>
            <a:r>
              <a:rPr lang="en-US" b="1" u="sng"/>
              <a:t>Models &amp; Analysis Tools</a:t>
            </a:r>
          </a:p>
          <a:p>
            <a:pPr marL="285750" indent="-285750">
              <a:spcAft>
                <a:spcPts val="1200"/>
              </a:spcAft>
              <a:buClr>
                <a:srgbClr val="DDB600"/>
              </a:buClr>
              <a:buFont typeface="Arial" panose="020B0604020202020204" pitchFamily="34" charset="0"/>
              <a:buChar char="•"/>
            </a:pPr>
            <a:r>
              <a:rPr lang="en-US"/>
              <a:t>New analysis scorecards will need to be developed based on the intended goals.</a:t>
            </a:r>
          </a:p>
          <a:p>
            <a:pPr marL="285750" indent="-285750">
              <a:spcAft>
                <a:spcPts val="1200"/>
              </a:spcAft>
              <a:buClr>
                <a:srgbClr val="DDB600"/>
              </a:buClr>
              <a:buFont typeface="Arial" panose="020B0604020202020204" pitchFamily="34" charset="0"/>
              <a:buChar char="•"/>
            </a:pPr>
            <a:r>
              <a:rPr lang="en-US"/>
              <a:t>Existing models will have outdated variables and not address newly implemented fields.</a:t>
            </a:r>
          </a:p>
          <a:p>
            <a:pPr marL="285750" indent="-285750">
              <a:spcAft>
                <a:spcPts val="1200"/>
              </a:spcAft>
              <a:buClr>
                <a:srgbClr val="DDB600"/>
              </a:buClr>
              <a:buFont typeface="Arial" panose="020B0604020202020204" pitchFamily="34" charset="0"/>
              <a:buChar char="•"/>
            </a:pPr>
            <a:r>
              <a:rPr lang="en-US"/>
              <a:t>Model validations will need to be issued for new or updated models, consistent with known regulatory guidance's, such as Federal Reserve Bank SR 11-7, OCC 2011-12, FDIC FIL- 22-2017.</a:t>
            </a:r>
          </a:p>
        </p:txBody>
      </p:sp>
      <p:pic>
        <p:nvPicPr>
          <p:cNvPr id="9" name="Graphic 8" descr="Bar graph with upward trend">
            <a:extLst>
              <a:ext uri="{FF2B5EF4-FFF2-40B4-BE49-F238E27FC236}">
                <a16:creationId xmlns:a16="http://schemas.microsoft.com/office/drawing/2014/main" id="{51172A9E-F37E-4AC7-A67E-F7E2989749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0646" y="3092288"/>
            <a:ext cx="3219814" cy="32198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12288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DC25-5BBE-44F2-A824-05A6B2FD205B}"/>
              </a:ext>
            </a:extLst>
          </p:cNvPr>
          <p:cNvSpPr>
            <a:spLocks noGrp="1"/>
          </p:cNvSpPr>
          <p:nvPr>
            <p:ph type="sldNum" sz="quarter" idx="12"/>
          </p:nvPr>
        </p:nvSpPr>
        <p:spPr>
          <a:xfrm>
            <a:off x="1018595" y="6432075"/>
            <a:ext cx="1175963" cy="36512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baseline="0">
                <a:solidFill>
                  <a:schemeClr val="bg1">
                    <a:lumMod val="65000"/>
                  </a:schemeClr>
                </a:solidFill>
                <a:latin typeface="Montserrat Light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14FA53-71AC-4BAD-98F9-D51A004E6457}" type="slidenum">
              <a:rPr lang="en-US" smtClean="0"/>
              <a:pPr/>
              <a:t>37</a:t>
            </a:fld>
            <a:endParaRPr lang="en-US"/>
          </a:p>
        </p:txBody>
      </p:sp>
      <p:sp>
        <p:nvSpPr>
          <p:cNvPr id="3" name="Title 2">
            <a:extLst>
              <a:ext uri="{FF2B5EF4-FFF2-40B4-BE49-F238E27FC236}">
                <a16:creationId xmlns:a16="http://schemas.microsoft.com/office/drawing/2014/main" id="{8EFF8A4D-76FE-4001-9E3E-41AFB30EC049}"/>
              </a:ext>
            </a:extLst>
          </p:cNvPr>
          <p:cNvSpPr>
            <a:spLocks noGrp="1"/>
          </p:cNvSpPr>
          <p:nvPr>
            <p:ph type="title"/>
          </p:nvPr>
        </p:nvSpPr>
        <p:spPr>
          <a:xfrm>
            <a:off x="369064" y="182880"/>
            <a:ext cx="11155680" cy="1067041"/>
          </a:xfrm>
        </p:spPr>
        <p:txBody>
          <a:bodyPr/>
          <a:lstStyle/>
          <a:p>
            <a:r>
              <a:rPr lang="en-US"/>
              <a:t>Fair Lending Implications</a:t>
            </a:r>
          </a:p>
        </p:txBody>
      </p:sp>
      <p:sp>
        <p:nvSpPr>
          <p:cNvPr id="4" name="TextBox 3">
            <a:extLst>
              <a:ext uri="{FF2B5EF4-FFF2-40B4-BE49-F238E27FC236}">
                <a16:creationId xmlns:a16="http://schemas.microsoft.com/office/drawing/2014/main" id="{9A442FA9-E1DD-4D3A-B985-0299179C3AA4}"/>
              </a:ext>
            </a:extLst>
          </p:cNvPr>
          <p:cNvSpPr txBox="1"/>
          <p:nvPr/>
        </p:nvSpPr>
        <p:spPr>
          <a:xfrm>
            <a:off x="551935" y="1153296"/>
            <a:ext cx="8479331" cy="4339650"/>
          </a:xfrm>
          <a:prstGeom prst="rect">
            <a:avLst/>
          </a:prstGeom>
          <a:noFill/>
        </p:spPr>
        <p:txBody>
          <a:bodyPr wrap="square" rtlCol="0">
            <a:spAutoFit/>
          </a:bodyPr>
          <a:lstStyle/>
          <a:p>
            <a:pPr marL="285750" indent="-285750">
              <a:spcAft>
                <a:spcPts val="1200"/>
              </a:spcAft>
              <a:buClr>
                <a:srgbClr val="DDB600"/>
              </a:buClr>
              <a:buFont typeface="Arial" panose="020B0604020202020204" pitchFamily="34" charset="0"/>
              <a:buChar char="•"/>
            </a:pPr>
            <a:r>
              <a:rPr lang="en-US" b="1"/>
              <a:t>Updated Fair Lending Risk Assessments</a:t>
            </a:r>
          </a:p>
          <a:p>
            <a:pPr marL="914400" indent="-449263">
              <a:spcAft>
                <a:spcPts val="1200"/>
              </a:spcAft>
              <a:buClr>
                <a:srgbClr val="DDB600"/>
              </a:buClr>
              <a:buFont typeface="Arial" panose="020B0604020202020204" pitchFamily="34" charset="0"/>
              <a:buChar char="•"/>
            </a:pPr>
            <a:r>
              <a:rPr lang="en-US"/>
              <a:t>Existing risk assessments will need to be updated for both risk and control considerations as a result of the new rule.  </a:t>
            </a:r>
          </a:p>
          <a:p>
            <a:pPr marL="914400" indent="-449263">
              <a:spcAft>
                <a:spcPts val="1200"/>
              </a:spcAft>
              <a:buClr>
                <a:srgbClr val="DDB600"/>
              </a:buClr>
              <a:buFont typeface="Arial" panose="020B0604020202020204" pitchFamily="34" charset="0"/>
              <a:buChar char="•"/>
            </a:pPr>
            <a:r>
              <a:rPr lang="en-US"/>
              <a:t>Controls initially will likely need to be improved upon as financial institutions update their compliance management system.</a:t>
            </a:r>
          </a:p>
          <a:p>
            <a:pPr marL="285750" indent="-285750">
              <a:spcAft>
                <a:spcPts val="1200"/>
              </a:spcAft>
              <a:buClr>
                <a:srgbClr val="DDB600"/>
              </a:buClr>
              <a:buFont typeface="Arial" panose="020B0604020202020204" pitchFamily="34" charset="0"/>
              <a:buChar char="•"/>
            </a:pPr>
            <a:endParaRPr lang="en-US"/>
          </a:p>
          <a:p>
            <a:pPr marL="285750" indent="-285750">
              <a:spcAft>
                <a:spcPts val="1200"/>
              </a:spcAft>
              <a:buClr>
                <a:srgbClr val="DDB600"/>
              </a:buClr>
              <a:buFont typeface="Arial" panose="020B0604020202020204" pitchFamily="34" charset="0"/>
              <a:buChar char="•"/>
            </a:pPr>
            <a:r>
              <a:rPr lang="en-US" b="1"/>
              <a:t>Testing &amp; Monitoring</a:t>
            </a:r>
          </a:p>
          <a:p>
            <a:pPr marL="914400" indent="-449263">
              <a:spcAft>
                <a:spcPts val="1200"/>
              </a:spcAft>
              <a:buClr>
                <a:srgbClr val="DDB600"/>
              </a:buClr>
              <a:buFont typeface="Arial" panose="020B0604020202020204" pitchFamily="34" charset="0"/>
              <a:buChar char="•"/>
            </a:pPr>
            <a:r>
              <a:rPr lang="en-US"/>
              <a:t>These efforts will need to be designed to ensure demographic data is routinely analyzed by the lines of defense. </a:t>
            </a:r>
          </a:p>
          <a:p>
            <a:pPr marL="914400" indent="-449263">
              <a:spcAft>
                <a:spcPts val="1200"/>
              </a:spcAft>
              <a:buClr>
                <a:srgbClr val="DDB600"/>
              </a:buClr>
              <a:buFont typeface="Arial" panose="020B0604020202020204" pitchFamily="34" charset="0"/>
              <a:buChar char="•"/>
            </a:pPr>
            <a:r>
              <a:rPr lang="en-US"/>
              <a:t>When disparities are identified, research should be conducted to ensure a permissible rationale and should be considered in risk assessment ratings and testing areas.</a:t>
            </a:r>
          </a:p>
        </p:txBody>
      </p:sp>
      <p:pic>
        <p:nvPicPr>
          <p:cNvPr id="6" name="Graphic 5" descr="Checklist">
            <a:extLst>
              <a:ext uri="{FF2B5EF4-FFF2-40B4-BE49-F238E27FC236}">
                <a16:creationId xmlns:a16="http://schemas.microsoft.com/office/drawing/2014/main" id="{D3F3FF9B-8038-4B07-86E3-AD965DA62B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1266" y="1908394"/>
            <a:ext cx="2926079" cy="2926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08897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1"/>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a:defRPr>
                <a:solidFill>
                  <a:srgbClr val="A6A6A6"/>
                </a:solidFill>
              </a:defRPr>
            </a:lvl1pPr>
          </a:lstStyle>
          <a:p>
            <a:fld id="{86CB4B4D-7CA3-9044-876B-883B54F8677D}" type="slidenum">
              <a:rPr/>
              <a:t>38</a:t>
            </a:fld>
            <a:endParaRPr/>
          </a:p>
        </p:txBody>
      </p:sp>
      <p:sp>
        <p:nvSpPr>
          <p:cNvPr id="3" name="Title 2">
            <a:extLst>
              <a:ext uri="{FF2B5EF4-FFF2-40B4-BE49-F238E27FC236}">
                <a16:creationId xmlns:a16="http://schemas.microsoft.com/office/drawing/2014/main" id="{2F17432B-6989-4B45-A497-B59F1A4E05DE}"/>
              </a:ext>
            </a:extLst>
          </p:cNvPr>
          <p:cNvSpPr>
            <a:spLocks noGrp="1"/>
          </p:cNvSpPr>
          <p:nvPr>
            <p:ph type="title"/>
          </p:nvPr>
        </p:nvSpPr>
        <p:spPr>
          <a:xfrm>
            <a:off x="2382766" y="2881338"/>
            <a:ext cx="9030547" cy="1095323"/>
          </a:xfrm>
        </p:spPr>
        <p:txBody>
          <a:bodyPr/>
          <a:lstStyle/>
          <a:p>
            <a:r>
              <a:rPr lang="en-US"/>
              <a:t>Prepare a Robust Project Plan</a:t>
            </a:r>
          </a:p>
        </p:txBody>
      </p:sp>
    </p:spTree>
    <p:extLst>
      <p:ext uri="{BB962C8B-B14F-4D97-AF65-F5344CB8AC3E}">
        <p14:creationId xmlns:p14="http://schemas.microsoft.com/office/powerpoint/2010/main" val="130031727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3" y="989999"/>
            <a:ext cx="10989733" cy="4878001"/>
          </a:xfrm>
          <a:prstGeom prst="rect">
            <a:avLst/>
          </a:prstGeom>
        </p:spPr>
        <p:txBody>
          <a:bodyPr>
            <a:no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1600"/>
              <a:t>Build a robust plan that includes people, process, technology and information</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600"/>
              <a:t>Assign a leader to drive the project to success</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600"/>
              <a:t>Update the plan as decisions are made and changes occur</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600"/>
              <a:t>Tollgate milestones that can be celebrated across stakeholders</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600"/>
              <a:t>Plan workstreams, if necessary, and consider lead times according to your institution:</a:t>
            </a:r>
          </a:p>
          <a:p>
            <a:pPr marL="787400" lvl="1" indent="-342900">
              <a:lnSpc>
                <a:spcPct val="120000"/>
              </a:lnSpc>
              <a:spcBef>
                <a:spcPts val="600"/>
              </a:spcBef>
              <a:spcAft>
                <a:spcPts val="600"/>
              </a:spcAft>
              <a:buClr>
                <a:srgbClr val="CFB070"/>
              </a:buClr>
              <a:buFont typeface="Courier New" panose="02070309020205020404" pitchFamily="49" charset="0"/>
              <a:buChar char="o"/>
            </a:pPr>
            <a:r>
              <a:rPr lang="en-US" sz="1200"/>
              <a:t>Policies</a:t>
            </a:r>
          </a:p>
          <a:p>
            <a:pPr marL="787400" lvl="1" indent="-342900">
              <a:lnSpc>
                <a:spcPct val="120000"/>
              </a:lnSpc>
              <a:spcBef>
                <a:spcPts val="600"/>
              </a:spcBef>
              <a:spcAft>
                <a:spcPts val="600"/>
              </a:spcAft>
              <a:buClr>
                <a:srgbClr val="CFB070"/>
              </a:buClr>
              <a:buFont typeface="Courier New" panose="02070309020205020404" pitchFamily="49" charset="0"/>
              <a:buChar char="o"/>
            </a:pPr>
            <a:r>
              <a:rPr lang="en-US" sz="1200"/>
              <a:t>Procedures</a:t>
            </a:r>
          </a:p>
          <a:p>
            <a:pPr marL="787400" lvl="1" indent="-342900">
              <a:lnSpc>
                <a:spcPct val="120000"/>
              </a:lnSpc>
              <a:spcBef>
                <a:spcPts val="600"/>
              </a:spcBef>
              <a:spcAft>
                <a:spcPts val="600"/>
              </a:spcAft>
              <a:buClr>
                <a:srgbClr val="CFB070"/>
              </a:buClr>
              <a:buFont typeface="Courier New" panose="02070309020205020404" pitchFamily="49" charset="0"/>
              <a:buChar char="o"/>
            </a:pPr>
            <a:r>
              <a:rPr lang="en-US" sz="1200"/>
              <a:t>Training</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600"/>
              <a:t>Remember to build in plans for monitoring and testing</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200"/>
              <a:t>First line quality controls</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200"/>
              <a:t>Second line oversight and analytics, including fair lending</a:t>
            </a:r>
          </a:p>
          <a:p>
            <a:pPr marL="787400" lvl="1" indent="-342900">
              <a:lnSpc>
                <a:spcPct val="100000"/>
              </a:lnSpc>
              <a:spcBef>
                <a:spcPts val="600"/>
              </a:spcBef>
              <a:spcAft>
                <a:spcPts val="600"/>
              </a:spcAft>
              <a:buClr>
                <a:srgbClr val="CFB070"/>
              </a:buClr>
              <a:buFont typeface="Courier New" panose="02070309020205020404" pitchFamily="49" charset="0"/>
              <a:buChar char="o"/>
            </a:pPr>
            <a:r>
              <a:rPr lang="en-US" sz="1200"/>
              <a:t>Third line assurance</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600"/>
              <a:t>Reporting readiness progress to management and the board</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sz="1600"/>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sz="16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1600"/>
          </a:p>
          <a:p>
            <a:pPr marL="285750" indent="-285750">
              <a:lnSpc>
                <a:spcPct val="120000"/>
              </a:lnSpc>
              <a:buClr>
                <a:srgbClr val="CFB070"/>
              </a:buClr>
              <a:buFont typeface="Montserrat Light" panose="00000400000000000000" pitchFamily="50" charset="0"/>
              <a:buChar char="‒"/>
            </a:pPr>
            <a:endParaRPr sz="1600"/>
          </a:p>
        </p:txBody>
      </p:sp>
      <p:sp>
        <p:nvSpPr>
          <p:cNvPr id="123" name="Title 3"/>
          <p:cNvSpPr txBox="1">
            <a:spLocks noGrp="1"/>
          </p:cNvSpPr>
          <p:nvPr>
            <p:ph type="title"/>
          </p:nvPr>
        </p:nvSpPr>
        <p:spPr>
          <a:prstGeom prst="rect">
            <a:avLst/>
          </a:prstGeom>
        </p:spPr>
        <p:txBody>
          <a:bodyPr>
            <a:normAutofit/>
          </a:bodyPr>
          <a:lstStyle/>
          <a:p>
            <a:r>
              <a:rPr lang="en-US"/>
              <a:t>The Plan – Living and Breathing</a:t>
            </a:r>
            <a:endParaRPr/>
          </a:p>
        </p:txBody>
      </p:sp>
    </p:spTree>
    <p:extLst>
      <p:ext uri="{BB962C8B-B14F-4D97-AF65-F5344CB8AC3E}">
        <p14:creationId xmlns:p14="http://schemas.microsoft.com/office/powerpoint/2010/main" val="2260326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B07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774445-A078-4AA1-9C89-0F59D8B4153B}"/>
              </a:ext>
            </a:extLst>
          </p:cNvPr>
          <p:cNvSpPr>
            <a:spLocks noGrp="1"/>
          </p:cNvSpPr>
          <p:nvPr>
            <p:ph type="title"/>
          </p:nvPr>
        </p:nvSpPr>
        <p:spPr>
          <a:xfrm>
            <a:off x="1770261" y="2895479"/>
            <a:ext cx="8503920" cy="1067041"/>
          </a:xfrm>
        </p:spPr>
        <p:txBody>
          <a:bodyPr>
            <a:normAutofit fontScale="90000"/>
          </a:bodyPr>
          <a:lstStyle/>
          <a:p>
            <a:pPr algn="ctr"/>
            <a:r>
              <a:rPr lang="en-US" sz="7200"/>
              <a:t>1071 Overview</a:t>
            </a:r>
          </a:p>
        </p:txBody>
      </p:sp>
    </p:spTree>
    <p:extLst>
      <p:ext uri="{BB962C8B-B14F-4D97-AF65-F5344CB8AC3E}">
        <p14:creationId xmlns:p14="http://schemas.microsoft.com/office/powerpoint/2010/main" val="217974382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DC25-5BBE-44F2-A824-05A6B2FD205B}"/>
              </a:ext>
            </a:extLst>
          </p:cNvPr>
          <p:cNvSpPr>
            <a:spLocks noGrp="1"/>
          </p:cNvSpPr>
          <p:nvPr>
            <p:ph type="sldNum" sz="quarter" idx="12"/>
          </p:nvPr>
        </p:nvSpPr>
        <p:spPr>
          <a:xfrm>
            <a:off x="1018595" y="6432075"/>
            <a:ext cx="1175963" cy="36512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baseline="0">
                <a:solidFill>
                  <a:schemeClr val="bg1">
                    <a:lumMod val="65000"/>
                  </a:schemeClr>
                </a:solidFill>
                <a:latin typeface="Montserrat Light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14FA53-71AC-4BAD-98F9-D51A004E6457}" type="slidenum">
              <a:rPr lang="en-US" smtClean="0"/>
              <a:pPr/>
              <a:t>40</a:t>
            </a:fld>
            <a:endParaRPr lang="en-US"/>
          </a:p>
        </p:txBody>
      </p:sp>
      <p:sp>
        <p:nvSpPr>
          <p:cNvPr id="3" name="Title 2">
            <a:extLst>
              <a:ext uri="{FF2B5EF4-FFF2-40B4-BE49-F238E27FC236}">
                <a16:creationId xmlns:a16="http://schemas.microsoft.com/office/drawing/2014/main" id="{8EFF8A4D-76FE-4001-9E3E-41AFB30EC049}"/>
              </a:ext>
            </a:extLst>
          </p:cNvPr>
          <p:cNvSpPr>
            <a:spLocks noGrp="1"/>
          </p:cNvSpPr>
          <p:nvPr>
            <p:ph type="title"/>
          </p:nvPr>
        </p:nvSpPr>
        <p:spPr>
          <a:xfrm>
            <a:off x="369064" y="182880"/>
            <a:ext cx="11155680" cy="1067041"/>
          </a:xfrm>
        </p:spPr>
        <p:txBody>
          <a:bodyPr/>
          <a:lstStyle/>
          <a:p>
            <a:r>
              <a:rPr lang="en-US"/>
              <a:t>Sample Implementation Project Plan</a:t>
            </a:r>
          </a:p>
        </p:txBody>
      </p:sp>
      <p:graphicFrame>
        <p:nvGraphicFramePr>
          <p:cNvPr id="4" name="Table 3">
            <a:extLst>
              <a:ext uri="{FF2B5EF4-FFF2-40B4-BE49-F238E27FC236}">
                <a16:creationId xmlns:a16="http://schemas.microsoft.com/office/drawing/2014/main" id="{C9678609-ECEA-4496-A408-4DD2671F8412}"/>
              </a:ext>
            </a:extLst>
          </p:cNvPr>
          <p:cNvGraphicFramePr>
            <a:graphicFrameLocks noGrp="1"/>
          </p:cNvGraphicFramePr>
          <p:nvPr/>
        </p:nvGraphicFramePr>
        <p:xfrm>
          <a:off x="2255926" y="1087395"/>
          <a:ext cx="7680148" cy="5074605"/>
        </p:xfrm>
        <a:graphic>
          <a:graphicData uri="http://schemas.openxmlformats.org/drawingml/2006/table">
            <a:tbl>
              <a:tblPr/>
              <a:tblGrid>
                <a:gridCol w="5381512">
                  <a:extLst>
                    <a:ext uri="{9D8B030D-6E8A-4147-A177-3AD203B41FA5}">
                      <a16:colId xmlns:a16="http://schemas.microsoft.com/office/drawing/2014/main" val="406330610"/>
                    </a:ext>
                  </a:extLst>
                </a:gridCol>
                <a:gridCol w="621984">
                  <a:extLst>
                    <a:ext uri="{9D8B030D-6E8A-4147-A177-3AD203B41FA5}">
                      <a16:colId xmlns:a16="http://schemas.microsoft.com/office/drawing/2014/main" val="733539905"/>
                    </a:ext>
                  </a:extLst>
                </a:gridCol>
                <a:gridCol w="838326">
                  <a:extLst>
                    <a:ext uri="{9D8B030D-6E8A-4147-A177-3AD203B41FA5}">
                      <a16:colId xmlns:a16="http://schemas.microsoft.com/office/drawing/2014/main" val="1432317556"/>
                    </a:ext>
                  </a:extLst>
                </a:gridCol>
                <a:gridCol w="838326">
                  <a:extLst>
                    <a:ext uri="{9D8B030D-6E8A-4147-A177-3AD203B41FA5}">
                      <a16:colId xmlns:a16="http://schemas.microsoft.com/office/drawing/2014/main" val="2236281498"/>
                    </a:ext>
                  </a:extLst>
                </a:gridCol>
              </a:tblGrid>
              <a:tr h="141105">
                <a:tc>
                  <a:txBody>
                    <a:bodyPr/>
                    <a:lstStyle/>
                    <a:p>
                      <a:r>
                        <a:rPr lang="en-US" sz="700">
                          <a:solidFill>
                            <a:srgbClr val="363636"/>
                          </a:solidFill>
                          <a:effectLst/>
                          <a:latin typeface="Segoe UI" panose="020B0502040204020203" pitchFamily="34" charset="0"/>
                        </a:rPr>
                        <a:t>Task Name</a:t>
                      </a:r>
                      <a:endParaRPr lang="en-US" sz="700">
                        <a:effectLst/>
                        <a:latin typeface="Segoe UI" panose="020B0502040204020203"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r>
                        <a:rPr lang="en-US" sz="700">
                          <a:solidFill>
                            <a:srgbClr val="363636"/>
                          </a:solidFill>
                          <a:effectLst/>
                          <a:latin typeface="Segoe UI" panose="020B0502040204020203" pitchFamily="34" charset="0"/>
                        </a:rPr>
                        <a:t>Duration</a:t>
                      </a:r>
                      <a:endParaRPr lang="en-US" sz="700">
                        <a:effectLst/>
                        <a:latin typeface="Segoe UI" panose="020B0502040204020203"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r>
                        <a:rPr lang="en-US" sz="700">
                          <a:solidFill>
                            <a:srgbClr val="363636"/>
                          </a:solidFill>
                          <a:effectLst/>
                          <a:latin typeface="Segoe UI" panose="020B0502040204020203" pitchFamily="34" charset="0"/>
                        </a:rPr>
                        <a:t>Start</a:t>
                      </a:r>
                      <a:endParaRPr lang="en-US" sz="700">
                        <a:effectLst/>
                        <a:latin typeface="Segoe UI" panose="020B0502040204020203"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r>
                        <a:rPr lang="en-US" sz="700">
                          <a:solidFill>
                            <a:srgbClr val="363636"/>
                          </a:solidFill>
                          <a:effectLst/>
                          <a:latin typeface="Segoe UI" panose="020B0502040204020203" pitchFamily="34" charset="0"/>
                        </a:rPr>
                        <a:t>Finish</a:t>
                      </a:r>
                      <a:endParaRPr lang="en-US" sz="700">
                        <a:effectLst/>
                        <a:latin typeface="Segoe UI" panose="020B0502040204020203"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extLst>
                  <a:ext uri="{0D108BD9-81ED-4DB2-BD59-A6C34878D82A}">
                    <a16:rowId xmlns:a16="http://schemas.microsoft.com/office/drawing/2014/main" val="441070997"/>
                  </a:ext>
                </a:extLst>
              </a:tr>
              <a:tr h="164450">
                <a:tc>
                  <a:txBody>
                    <a:bodyPr/>
                    <a:lstStyle/>
                    <a:p>
                      <a:r>
                        <a:rPr lang="en-US" sz="800" b="1">
                          <a:solidFill>
                            <a:srgbClr val="000000"/>
                          </a:solidFill>
                          <a:effectLst/>
                          <a:latin typeface="Calibri" panose="020F0502020204030204" pitchFamily="34" charset="0"/>
                        </a:rPr>
                        <a:t>1071 Rule</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538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Fri 5/30/25</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479398704"/>
                  </a:ext>
                </a:extLst>
              </a:tr>
              <a:tr h="164450">
                <a:tc>
                  <a:txBody>
                    <a:bodyPr/>
                    <a:lstStyle/>
                    <a:p>
                      <a:r>
                        <a:rPr lang="en-US" sz="800" b="1">
                          <a:solidFill>
                            <a:srgbClr val="000000"/>
                          </a:solidFill>
                          <a:effectLst/>
                          <a:latin typeface="Calibri" panose="020F0502020204030204" pitchFamily="34" charset="0"/>
                        </a:rPr>
                        <a:t>   Initial Decisions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10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Tue 4/25/23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754021075"/>
                  </a:ext>
                </a:extLst>
              </a:tr>
              <a:tr h="164450">
                <a:tc>
                  <a:txBody>
                    <a:bodyPr/>
                    <a:lstStyle/>
                    <a:p>
                      <a:r>
                        <a:rPr lang="en-US" sz="800">
                          <a:solidFill>
                            <a:srgbClr val="000000"/>
                          </a:solidFill>
                          <a:effectLst/>
                          <a:latin typeface="Calibri" panose="020F0502020204030204" pitchFamily="34" charset="0"/>
                        </a:rPr>
                        <a:t>      Identify Compliance Tier</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1 day</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964380950"/>
                  </a:ext>
                </a:extLst>
              </a:tr>
              <a:tr h="164450">
                <a:tc>
                  <a:txBody>
                    <a:bodyPr/>
                    <a:lstStyle/>
                    <a:p>
                      <a:r>
                        <a:rPr lang="en-US" sz="800">
                          <a:solidFill>
                            <a:srgbClr val="000000"/>
                          </a:solidFill>
                          <a:effectLst/>
                          <a:latin typeface="Calibri" panose="020F0502020204030204" pitchFamily="34" charset="0"/>
                        </a:rPr>
                        <a:t>      Determine Date for Initial Gathering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1 day</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64658290"/>
                  </a:ext>
                </a:extLst>
              </a:tr>
              <a:tr h="164450">
                <a:tc>
                  <a:txBody>
                    <a:bodyPr/>
                    <a:lstStyle/>
                    <a:p>
                      <a:r>
                        <a:rPr lang="en-US" sz="800">
                          <a:solidFill>
                            <a:srgbClr val="000000"/>
                          </a:solidFill>
                          <a:effectLst/>
                          <a:latin typeface="Calibri" panose="020F0502020204030204" pitchFamily="34" charset="0"/>
                        </a:rPr>
                        <a:t>      Determine Plans for Centralization</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10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Tue 4/25/23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106211168"/>
                  </a:ext>
                </a:extLst>
              </a:tr>
              <a:tr h="164450">
                <a:tc>
                  <a:txBody>
                    <a:bodyPr/>
                    <a:lstStyle/>
                    <a:p>
                      <a:r>
                        <a:rPr lang="en-US" sz="800">
                          <a:solidFill>
                            <a:srgbClr val="000000"/>
                          </a:solidFill>
                          <a:effectLst/>
                          <a:latin typeface="Calibri" panose="020F0502020204030204" pitchFamily="34" charset="0"/>
                        </a:rPr>
                        <a:t>      Determine Products Needing Application Process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1 day</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052887058"/>
                  </a:ext>
                </a:extLst>
              </a:tr>
              <a:tr h="164450">
                <a:tc>
                  <a:txBody>
                    <a:bodyPr/>
                    <a:lstStyle/>
                    <a:p>
                      <a:r>
                        <a:rPr lang="en-US" sz="800" b="1">
                          <a:solidFill>
                            <a:srgbClr val="ED1C24"/>
                          </a:solidFill>
                          <a:effectLst/>
                          <a:latin typeface="Calibri" panose="020F0502020204030204" pitchFamily="34" charset="0"/>
                        </a:rPr>
                        <a:t>   Complete Initial Decisions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Tue 4/25/23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Tue 4/25/23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944416935"/>
                  </a:ext>
                </a:extLst>
              </a:tr>
              <a:tr h="164450">
                <a:tc>
                  <a:txBody>
                    <a:bodyPr/>
                    <a:lstStyle/>
                    <a:p>
                      <a:r>
                        <a:rPr lang="en-US" sz="800" b="1">
                          <a:solidFill>
                            <a:srgbClr val="000000"/>
                          </a:solidFill>
                          <a:effectLst/>
                          <a:latin typeface="Calibri" panose="020F0502020204030204" pitchFamily="34" charset="0"/>
                        </a:rPr>
                        <a:t>   Determine Product Applicability</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10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Tue 4/25/23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4049666865"/>
                  </a:ext>
                </a:extLst>
              </a:tr>
              <a:tr h="164450">
                <a:tc>
                  <a:txBody>
                    <a:bodyPr/>
                    <a:lstStyle/>
                    <a:p>
                      <a:r>
                        <a:rPr lang="en-US" sz="800" b="1">
                          <a:solidFill>
                            <a:srgbClr val="ED1C24"/>
                          </a:solidFill>
                          <a:effectLst/>
                          <a:latin typeface="Calibri" panose="020F0502020204030204" pitchFamily="34" charset="0"/>
                        </a:rPr>
                        <a:t>   Complete Product Applicability</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Tue 4/25/23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Tue 4/25/23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754677975"/>
                  </a:ext>
                </a:extLst>
              </a:tr>
              <a:tr h="164450">
                <a:tc>
                  <a:txBody>
                    <a:bodyPr/>
                    <a:lstStyle/>
                    <a:p>
                      <a:r>
                        <a:rPr lang="en-US" sz="800" b="1">
                          <a:solidFill>
                            <a:srgbClr val="000000"/>
                          </a:solidFill>
                          <a:effectLst/>
                          <a:latin typeface="Calibri" panose="020F0502020204030204" pitchFamily="34" charset="0"/>
                        </a:rPr>
                        <a:t>   Determine Business Line Applicability</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30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Wed 4/26/23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Wed 6/7/23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167394347"/>
                  </a:ext>
                </a:extLst>
              </a:tr>
              <a:tr h="164450">
                <a:tc>
                  <a:txBody>
                    <a:bodyPr/>
                    <a:lstStyle/>
                    <a:p>
                      <a:r>
                        <a:rPr lang="en-US" sz="800" b="1">
                          <a:solidFill>
                            <a:srgbClr val="ED1C24"/>
                          </a:solidFill>
                          <a:effectLst/>
                          <a:latin typeface="Calibri" panose="020F0502020204030204" pitchFamily="34" charset="0"/>
                        </a:rPr>
                        <a:t>   Complete Bank/Market Product Applicability</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Wed 6/7/23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Wed 6/7/23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085832865"/>
                  </a:ext>
                </a:extLst>
              </a:tr>
              <a:tr h="164450">
                <a:tc>
                  <a:txBody>
                    <a:bodyPr/>
                    <a:lstStyle/>
                    <a:p>
                      <a:r>
                        <a:rPr lang="en-US" sz="800" b="1">
                          <a:solidFill>
                            <a:srgbClr val="000000"/>
                          </a:solidFill>
                          <a:effectLst/>
                          <a:latin typeface="Calibri" panose="020F0502020204030204" pitchFamily="34" charset="0"/>
                        </a:rPr>
                        <a:t>   Determine Individual Project Plans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60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Thu 6/8/23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Fri 9/1/23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887831990"/>
                  </a:ext>
                </a:extLst>
              </a:tr>
              <a:tr h="164450">
                <a:tc>
                  <a:txBody>
                    <a:bodyPr/>
                    <a:lstStyle/>
                    <a:p>
                      <a:r>
                        <a:rPr lang="en-US" sz="800" b="1">
                          <a:solidFill>
                            <a:srgbClr val="ED1C24"/>
                          </a:solidFill>
                          <a:effectLst/>
                          <a:latin typeface="Calibri" panose="020F0502020204030204" pitchFamily="34" charset="0"/>
                        </a:rPr>
                        <a:t>   Complete Need for Individual Project Plans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9/1/23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9/1/23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558432373"/>
                  </a:ext>
                </a:extLst>
              </a:tr>
              <a:tr h="164450">
                <a:tc>
                  <a:txBody>
                    <a:bodyPr/>
                    <a:lstStyle/>
                    <a:p>
                      <a:r>
                        <a:rPr lang="en-US" sz="800" b="1">
                          <a:solidFill>
                            <a:srgbClr val="000000"/>
                          </a:solidFill>
                          <a:effectLst/>
                          <a:latin typeface="Calibri" panose="020F0502020204030204" pitchFamily="34" charset="0"/>
                        </a:rPr>
                        <a:t>   Stakeholder Assessment</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40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Tue 9/5/23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Tue 10/31/23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457288176"/>
                  </a:ext>
                </a:extLst>
              </a:tr>
              <a:tr h="164450">
                <a:tc>
                  <a:txBody>
                    <a:bodyPr/>
                    <a:lstStyle/>
                    <a:p>
                      <a:r>
                        <a:rPr lang="en-US" sz="800" b="1">
                          <a:solidFill>
                            <a:srgbClr val="ED1C24"/>
                          </a:solidFill>
                          <a:effectLst/>
                          <a:latin typeface="Calibri" panose="020F0502020204030204" pitchFamily="34" charset="0"/>
                        </a:rPr>
                        <a:t>   Complete Stakeholder Assessment</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Tue 10/31/23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Tue 10/31/23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892280422"/>
                  </a:ext>
                </a:extLst>
              </a:tr>
              <a:tr h="164450">
                <a:tc>
                  <a:txBody>
                    <a:bodyPr/>
                    <a:lstStyle/>
                    <a:p>
                      <a:r>
                        <a:rPr lang="en-US" sz="800" b="1">
                          <a:solidFill>
                            <a:srgbClr val="000000"/>
                          </a:solidFill>
                          <a:effectLst/>
                          <a:latin typeface="Calibri" panose="020F0502020204030204" pitchFamily="34" charset="0"/>
                        </a:rPr>
                        <a:t>   Assess Current State Data</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153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Mon 11/20/23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621165765"/>
                  </a:ext>
                </a:extLst>
              </a:tr>
              <a:tr h="164450">
                <a:tc>
                  <a:txBody>
                    <a:bodyPr/>
                    <a:lstStyle/>
                    <a:p>
                      <a:r>
                        <a:rPr lang="en-US" sz="800" b="1">
                          <a:solidFill>
                            <a:srgbClr val="ED1C24"/>
                          </a:solidFill>
                          <a:effectLst/>
                          <a:latin typeface="Calibri" panose="020F0502020204030204" pitchFamily="34" charset="0"/>
                        </a:rPr>
                        <a:t>   Complete Assess Current State Data</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Mon 11/20/23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Mon 11/20/23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837601933"/>
                  </a:ext>
                </a:extLst>
              </a:tr>
              <a:tr h="164450">
                <a:tc>
                  <a:txBody>
                    <a:bodyPr/>
                    <a:lstStyle/>
                    <a:p>
                      <a:r>
                        <a:rPr lang="en-US" sz="800" b="1">
                          <a:solidFill>
                            <a:srgbClr val="000000"/>
                          </a:solidFill>
                          <a:effectLst/>
                          <a:latin typeface="Calibri" panose="020F0502020204030204" pitchFamily="34" charset="0"/>
                        </a:rPr>
                        <a:t>   Staffing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40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Tue 11/21/23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Fri 1/19/24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710588343"/>
                  </a:ext>
                </a:extLst>
              </a:tr>
              <a:tr h="164450">
                <a:tc>
                  <a:txBody>
                    <a:bodyPr/>
                    <a:lstStyle/>
                    <a:p>
                      <a:r>
                        <a:rPr lang="en-US" sz="800" b="1">
                          <a:solidFill>
                            <a:srgbClr val="ED1C24"/>
                          </a:solidFill>
                          <a:effectLst/>
                          <a:latin typeface="Calibri" panose="020F0502020204030204" pitchFamily="34" charset="0"/>
                        </a:rPr>
                        <a:t>   Complete Staffing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1/19/24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1/19/24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486511906"/>
                  </a:ext>
                </a:extLst>
              </a:tr>
              <a:tr h="164450">
                <a:tc>
                  <a:txBody>
                    <a:bodyPr/>
                    <a:lstStyle/>
                    <a:p>
                      <a:r>
                        <a:rPr lang="en-US" sz="800" b="1">
                          <a:solidFill>
                            <a:srgbClr val="000000"/>
                          </a:solidFill>
                          <a:effectLst/>
                          <a:latin typeface="Calibri" panose="020F0502020204030204" pitchFamily="34" charset="0"/>
                        </a:rPr>
                        <a:t>   Customer Socialization</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40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Mon 1/22/24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Mon 3/18/24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082174887"/>
                  </a:ext>
                </a:extLst>
              </a:tr>
              <a:tr h="164450">
                <a:tc>
                  <a:txBody>
                    <a:bodyPr/>
                    <a:lstStyle/>
                    <a:p>
                      <a:r>
                        <a:rPr lang="en-US" sz="800" b="1">
                          <a:solidFill>
                            <a:srgbClr val="ED1C24"/>
                          </a:solidFill>
                          <a:effectLst/>
                          <a:latin typeface="Calibri" panose="020F0502020204030204" pitchFamily="34" charset="0"/>
                        </a:rPr>
                        <a:t>   Complete Customer Socialization</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Mon 3/18/24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Mon 3/18/24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4016245758"/>
                  </a:ext>
                </a:extLst>
              </a:tr>
              <a:tr h="164450">
                <a:tc>
                  <a:txBody>
                    <a:bodyPr/>
                    <a:lstStyle/>
                    <a:p>
                      <a:r>
                        <a:rPr lang="en-US" sz="800" b="1">
                          <a:solidFill>
                            <a:srgbClr val="000000"/>
                          </a:solidFill>
                          <a:effectLst/>
                          <a:latin typeface="Calibri" panose="020F0502020204030204" pitchFamily="34" charset="0"/>
                        </a:rPr>
                        <a:t>   Advertising and Marketing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30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Tue 3/19/24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Mon 4/29/24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062947789"/>
                  </a:ext>
                </a:extLst>
              </a:tr>
              <a:tr h="164450">
                <a:tc>
                  <a:txBody>
                    <a:bodyPr/>
                    <a:lstStyle/>
                    <a:p>
                      <a:r>
                        <a:rPr lang="en-US" sz="800">
                          <a:solidFill>
                            <a:srgbClr val="000000"/>
                          </a:solidFill>
                          <a:effectLst/>
                          <a:latin typeface="Calibri" panose="020F0502020204030204" pitchFamily="34" charset="0"/>
                        </a:rPr>
                        <a:t>   Complete Advertising and Marketing Assessment</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Mon 4/29/24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Mon 4/29/24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603497574"/>
                  </a:ext>
                </a:extLst>
              </a:tr>
              <a:tr h="164450">
                <a:tc>
                  <a:txBody>
                    <a:bodyPr/>
                    <a:lstStyle/>
                    <a:p>
                      <a:r>
                        <a:rPr lang="en-US" sz="800" b="1">
                          <a:solidFill>
                            <a:srgbClr val="000000"/>
                          </a:solidFill>
                          <a:effectLst/>
                          <a:latin typeface="Calibri" panose="020F0502020204030204" pitchFamily="34" charset="0"/>
                        </a:rPr>
                        <a:t>   Governance</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30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Mon 1/22/24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Mon 3/4/24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933162481"/>
                  </a:ext>
                </a:extLst>
              </a:tr>
              <a:tr h="164450">
                <a:tc>
                  <a:txBody>
                    <a:bodyPr/>
                    <a:lstStyle/>
                    <a:p>
                      <a:r>
                        <a:rPr lang="en-US" sz="800" b="1">
                          <a:solidFill>
                            <a:srgbClr val="ED1C24"/>
                          </a:solidFill>
                          <a:effectLst/>
                          <a:latin typeface="Calibri" panose="020F0502020204030204" pitchFamily="34" charset="0"/>
                        </a:rPr>
                        <a:t>   Complete Governance</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Mon 3/4/24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Mon 3/4/24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538667233"/>
                  </a:ext>
                </a:extLst>
              </a:tr>
              <a:tr h="164450">
                <a:tc>
                  <a:txBody>
                    <a:bodyPr/>
                    <a:lstStyle/>
                    <a:p>
                      <a:r>
                        <a:rPr lang="en-US" sz="800" b="1">
                          <a:solidFill>
                            <a:srgbClr val="000000"/>
                          </a:solidFill>
                          <a:effectLst/>
                          <a:latin typeface="Calibri" panose="020F0502020204030204" pitchFamily="34" charset="0"/>
                        </a:rPr>
                        <a:t>   Data Collection and Reporting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538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Wed 4/12/23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Fri 5/30/25</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513243393"/>
                  </a:ext>
                </a:extLst>
              </a:tr>
              <a:tr h="164450">
                <a:tc>
                  <a:txBody>
                    <a:bodyPr/>
                    <a:lstStyle/>
                    <a:p>
                      <a:r>
                        <a:rPr lang="en-US" sz="800" b="1">
                          <a:solidFill>
                            <a:srgbClr val="ED1C24"/>
                          </a:solidFill>
                          <a:effectLst/>
                          <a:latin typeface="Calibri" panose="020F0502020204030204" pitchFamily="34" charset="0"/>
                        </a:rPr>
                        <a:t>   Complete Data Collection and Reporting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5/30/25</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5/30/25</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185687324"/>
                  </a:ext>
                </a:extLst>
              </a:tr>
              <a:tr h="164450">
                <a:tc>
                  <a:txBody>
                    <a:bodyPr/>
                    <a:lstStyle/>
                    <a:p>
                      <a:r>
                        <a:rPr lang="en-US" sz="800" b="1">
                          <a:solidFill>
                            <a:srgbClr val="000000"/>
                          </a:solidFill>
                          <a:effectLst/>
                          <a:latin typeface="Calibri" panose="020F0502020204030204" pitchFamily="34" charset="0"/>
                        </a:rPr>
                        <a:t>   Fair Lending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180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Tue 11/7/23</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000000"/>
                          </a:solidFill>
                          <a:effectLst/>
                          <a:latin typeface="Calibri" panose="020F0502020204030204" pitchFamily="34" charset="0"/>
                        </a:rPr>
                        <a:t>Fri 7/26/24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205986186"/>
                  </a:ext>
                </a:extLst>
              </a:tr>
              <a:tr h="164450">
                <a:tc>
                  <a:txBody>
                    <a:bodyPr/>
                    <a:lstStyle/>
                    <a:p>
                      <a:r>
                        <a:rPr lang="en-US" sz="800" b="1">
                          <a:solidFill>
                            <a:srgbClr val="ED1C24"/>
                          </a:solidFill>
                          <a:effectLst/>
                          <a:latin typeface="Calibri" panose="020F0502020204030204" pitchFamily="34" charset="0"/>
                        </a:rPr>
                        <a:t>   Complete Fair Lending</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7/26/24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b="1">
                          <a:solidFill>
                            <a:srgbClr val="ED1C24"/>
                          </a:solidFill>
                          <a:effectLst/>
                          <a:latin typeface="Calibri" panose="020F0502020204030204" pitchFamily="34" charset="0"/>
                        </a:rPr>
                        <a:t>Fri 7/26/24</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485656366"/>
                  </a:ext>
                </a:extLst>
              </a:tr>
              <a:tr h="164450">
                <a:tc>
                  <a:txBody>
                    <a:bodyPr/>
                    <a:lstStyle/>
                    <a:p>
                      <a:r>
                        <a:rPr lang="en-US" sz="800" b="1">
                          <a:solidFill>
                            <a:srgbClr val="ED1C24"/>
                          </a:solidFill>
                          <a:effectLst/>
                          <a:latin typeface="Calibri" panose="020F0502020204030204" pitchFamily="34" charset="0"/>
                        </a:rPr>
                        <a:t>Complete 1071 Rule</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0 days</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Fri 5/30/25</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n-US" sz="800">
                          <a:solidFill>
                            <a:srgbClr val="000000"/>
                          </a:solidFill>
                          <a:effectLst/>
                          <a:latin typeface="Calibri" panose="020F0502020204030204" pitchFamily="34" charset="0"/>
                        </a:rPr>
                        <a:t>Fri 5/30/25</a:t>
                      </a:r>
                      <a:endParaRPr lang="en-US" sz="800">
                        <a:effectLst/>
                        <a:latin typeface="Calibri" panose="020F0502020204030204" pitchFamily="34" charset="0"/>
                      </a:endParaRPr>
                    </a:p>
                  </a:txBody>
                  <a:tcPr marL="7199" marR="7199" marT="7199" marB="7199"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4190385493"/>
                  </a:ext>
                </a:extLst>
              </a:tr>
            </a:tbl>
          </a:graphicData>
        </a:graphic>
      </p:graphicFrame>
    </p:spTree>
    <p:extLst>
      <p:ext uri="{BB962C8B-B14F-4D97-AF65-F5344CB8AC3E}">
        <p14:creationId xmlns:p14="http://schemas.microsoft.com/office/powerpoint/2010/main" val="137071888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FB07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774445-A078-4AA1-9C89-0F59D8B4153B}"/>
              </a:ext>
            </a:extLst>
          </p:cNvPr>
          <p:cNvSpPr>
            <a:spLocks noGrp="1"/>
          </p:cNvSpPr>
          <p:nvPr>
            <p:ph type="title"/>
          </p:nvPr>
        </p:nvSpPr>
        <p:spPr>
          <a:xfrm>
            <a:off x="1844040" y="2895479"/>
            <a:ext cx="8503920" cy="1067041"/>
          </a:xfrm>
        </p:spPr>
        <p:txBody>
          <a:bodyPr>
            <a:normAutofit/>
          </a:bodyPr>
          <a:lstStyle/>
          <a:p>
            <a:pPr algn="ctr"/>
            <a:r>
              <a:rPr lang="en-US" sz="6500"/>
              <a:t>CRA Considerations</a:t>
            </a:r>
          </a:p>
        </p:txBody>
      </p:sp>
    </p:spTree>
    <p:extLst>
      <p:ext uri="{BB962C8B-B14F-4D97-AF65-F5344CB8AC3E}">
        <p14:creationId xmlns:p14="http://schemas.microsoft.com/office/powerpoint/2010/main" val="364863449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516290" y="923828"/>
            <a:ext cx="10989733" cy="5373278"/>
          </a:xfrm>
          <a:prstGeom prst="rect">
            <a:avLst/>
          </a:prstGeom>
        </p:spPr>
        <p:txBody>
          <a:bodyPr>
            <a:normAutofit lnSpcReduction="10000"/>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100"/>
              <a:t>Dodd-Frank 1071 Reporting requirements impacts CRA small business and small farm data collection and reporting requirements.</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Bank CRA Assessments will utilize data collected under 1071 and the data used will more closely align with the Home Mortgage Disclosure Act (HMDA) data rather than the existing CRA data for small business and farm.</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The same considerations of fair lending analytics will apply to CRA-specific reports and scorecards that define protected classes.</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State laws will continue to see revisions based on the expanded requirements under 1071, most notably California and Pennsylvania have existing proposed changes.  </a:t>
            </a:r>
          </a:p>
          <a:p>
            <a:pPr marL="730250" lvl="1" indent="-285750">
              <a:lnSpc>
                <a:spcPct val="120000"/>
              </a:lnSpc>
              <a:spcBef>
                <a:spcPts val="600"/>
              </a:spcBef>
              <a:spcAft>
                <a:spcPts val="600"/>
              </a:spcAft>
              <a:buClr>
                <a:srgbClr val="CFB070"/>
              </a:buClr>
              <a:buFont typeface="Wingdings" panose="05000000000000000000" pitchFamily="2" charset="2"/>
              <a:buChar char="§"/>
            </a:pPr>
            <a:r>
              <a:rPr lang="en-US" sz="2100"/>
              <a:t>Other states such as Connecticut, Washington DC, Illinois, Massachusetts, and New York will likely follow as each have state-specific requirements.</a:t>
            </a:r>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123" name="Title 3"/>
          <p:cNvSpPr txBox="1">
            <a:spLocks noGrp="1"/>
          </p:cNvSpPr>
          <p:nvPr>
            <p:ph type="title"/>
          </p:nvPr>
        </p:nvSpPr>
        <p:spPr>
          <a:prstGeom prst="rect">
            <a:avLst/>
          </a:prstGeom>
        </p:spPr>
        <p:txBody>
          <a:bodyPr>
            <a:normAutofit/>
          </a:bodyPr>
          <a:lstStyle/>
          <a:p>
            <a:r>
              <a:rPr lang="en-US"/>
              <a:t>CRA Considerations</a:t>
            </a:r>
            <a:endParaRPr/>
          </a:p>
        </p:txBody>
      </p:sp>
    </p:spTree>
    <p:extLst>
      <p:ext uri="{BB962C8B-B14F-4D97-AF65-F5344CB8AC3E}">
        <p14:creationId xmlns:p14="http://schemas.microsoft.com/office/powerpoint/2010/main" val="135443785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FB07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774445-A078-4AA1-9C89-0F59D8B4153B}"/>
              </a:ext>
            </a:extLst>
          </p:cNvPr>
          <p:cNvSpPr>
            <a:spLocks noGrp="1"/>
          </p:cNvSpPr>
          <p:nvPr>
            <p:ph type="title"/>
          </p:nvPr>
        </p:nvSpPr>
        <p:spPr>
          <a:xfrm>
            <a:off x="1371600" y="2895479"/>
            <a:ext cx="9056370" cy="1067041"/>
          </a:xfrm>
        </p:spPr>
        <p:txBody>
          <a:bodyPr>
            <a:noAutofit/>
          </a:bodyPr>
          <a:lstStyle/>
          <a:p>
            <a:pPr algn="ctr"/>
            <a:r>
              <a:rPr lang="en-US" sz="6500"/>
              <a:t>Additional Information</a:t>
            </a:r>
          </a:p>
        </p:txBody>
      </p:sp>
    </p:spTree>
    <p:extLst>
      <p:ext uri="{BB962C8B-B14F-4D97-AF65-F5344CB8AC3E}">
        <p14:creationId xmlns:p14="http://schemas.microsoft.com/office/powerpoint/2010/main" val="189338214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DC25-5BBE-44F2-A824-05A6B2FD205B}"/>
              </a:ext>
            </a:extLst>
          </p:cNvPr>
          <p:cNvSpPr>
            <a:spLocks noGrp="1"/>
          </p:cNvSpPr>
          <p:nvPr>
            <p:ph type="sldNum" sz="quarter" idx="12"/>
          </p:nvPr>
        </p:nvSpPr>
        <p:spPr>
          <a:xfrm>
            <a:off x="1018595" y="6432075"/>
            <a:ext cx="1175963" cy="365125"/>
          </a:xfrm>
          <a:prstGeom prst="rect">
            <a:avLst/>
          </a:prstGeom>
        </p:spPr>
        <p:txBody>
          <a:bodyPr vert="horz" lIns="91440" tIns="45720" rIns="91440" bIns="45720" rtlCol="0" anchor="ctr"/>
          <a:lstStyle>
            <a:defPPr>
              <a:defRPr lang="en-US"/>
            </a:defPPr>
            <a:lvl1pPr marL="0" algn="ctr" defTabSz="914400" rtl="0" eaLnBrk="1" latinLnBrk="0" hangingPunct="1">
              <a:defRPr sz="900" b="0" i="0" kern="1200" baseline="0">
                <a:solidFill>
                  <a:schemeClr val="bg1">
                    <a:lumMod val="65000"/>
                  </a:schemeClr>
                </a:solidFill>
                <a:latin typeface="Montserrat Light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14FA53-71AC-4BAD-98F9-D51A004E6457}" type="slidenum">
              <a:rPr lang="en-US" smtClean="0"/>
              <a:pPr/>
              <a:t>44</a:t>
            </a:fld>
            <a:endParaRPr lang="en-US"/>
          </a:p>
        </p:txBody>
      </p:sp>
      <p:sp>
        <p:nvSpPr>
          <p:cNvPr id="3" name="Title 2">
            <a:extLst>
              <a:ext uri="{FF2B5EF4-FFF2-40B4-BE49-F238E27FC236}">
                <a16:creationId xmlns:a16="http://schemas.microsoft.com/office/drawing/2014/main" id="{8EFF8A4D-76FE-4001-9E3E-41AFB30EC049}"/>
              </a:ext>
            </a:extLst>
          </p:cNvPr>
          <p:cNvSpPr>
            <a:spLocks noGrp="1"/>
          </p:cNvSpPr>
          <p:nvPr>
            <p:ph type="title"/>
          </p:nvPr>
        </p:nvSpPr>
        <p:spPr>
          <a:xfrm>
            <a:off x="369064" y="182880"/>
            <a:ext cx="11155680" cy="1067041"/>
          </a:xfrm>
        </p:spPr>
        <p:txBody>
          <a:bodyPr/>
          <a:lstStyle/>
          <a:p>
            <a:r>
              <a:rPr lang="en-US"/>
              <a:t>1071 Basics</a:t>
            </a:r>
          </a:p>
        </p:txBody>
      </p:sp>
      <p:graphicFrame>
        <p:nvGraphicFramePr>
          <p:cNvPr id="4" name="Table 3">
            <a:extLst>
              <a:ext uri="{FF2B5EF4-FFF2-40B4-BE49-F238E27FC236}">
                <a16:creationId xmlns:a16="http://schemas.microsoft.com/office/drawing/2014/main" id="{8C538FAB-601F-4A36-886D-ACD4882892BA}"/>
              </a:ext>
            </a:extLst>
          </p:cNvPr>
          <p:cNvGraphicFramePr>
            <a:graphicFrameLocks noGrp="1"/>
          </p:cNvGraphicFramePr>
          <p:nvPr/>
        </p:nvGraphicFramePr>
        <p:xfrm>
          <a:off x="474491" y="1052211"/>
          <a:ext cx="11348445" cy="4753955"/>
        </p:xfrm>
        <a:graphic>
          <a:graphicData uri="http://schemas.openxmlformats.org/drawingml/2006/table">
            <a:tbl>
              <a:tblPr firstRow="1" bandRow="1">
                <a:tableStyleId>{616DA210-FB5B-4158-B5E0-FEB733F419BA}</a:tableStyleId>
              </a:tblPr>
              <a:tblGrid>
                <a:gridCol w="3570273">
                  <a:extLst>
                    <a:ext uri="{9D8B030D-6E8A-4147-A177-3AD203B41FA5}">
                      <a16:colId xmlns:a16="http://schemas.microsoft.com/office/drawing/2014/main" val="433746814"/>
                    </a:ext>
                  </a:extLst>
                </a:gridCol>
                <a:gridCol w="6326674">
                  <a:extLst>
                    <a:ext uri="{9D8B030D-6E8A-4147-A177-3AD203B41FA5}">
                      <a16:colId xmlns:a16="http://schemas.microsoft.com/office/drawing/2014/main" val="1268655817"/>
                    </a:ext>
                  </a:extLst>
                </a:gridCol>
                <a:gridCol w="1451498">
                  <a:extLst>
                    <a:ext uri="{9D8B030D-6E8A-4147-A177-3AD203B41FA5}">
                      <a16:colId xmlns:a16="http://schemas.microsoft.com/office/drawing/2014/main" val="3351227315"/>
                    </a:ext>
                  </a:extLst>
                </a:gridCol>
              </a:tblGrid>
              <a:tr h="293876">
                <a:tc>
                  <a:txBody>
                    <a:bodyPr/>
                    <a:lstStyle/>
                    <a:p>
                      <a:r>
                        <a:rPr lang="en-US" sz="1000"/>
                        <a:t>Who Must Report?</a:t>
                      </a:r>
                    </a:p>
                  </a:txBody>
                  <a:tcPr/>
                </a:tc>
                <a:tc gridSpan="2">
                  <a:txBody>
                    <a:bodyPr/>
                    <a:lstStyle/>
                    <a:p>
                      <a:r>
                        <a:rPr lang="en-US" sz="1000" b="0"/>
                        <a:t>Lenders who originate at least 100 covered originations in each of the two preceding calendar years.</a:t>
                      </a:r>
                    </a:p>
                  </a:txBody>
                  <a:tcPr/>
                </a:tc>
                <a:tc hMerge="1">
                  <a:txBody>
                    <a:bodyPr/>
                    <a:lstStyle/>
                    <a:p>
                      <a:endParaRPr lang="en-US"/>
                    </a:p>
                  </a:txBody>
                  <a:tcPr/>
                </a:tc>
                <a:extLst>
                  <a:ext uri="{0D108BD9-81ED-4DB2-BD59-A6C34878D82A}">
                    <a16:rowId xmlns:a16="http://schemas.microsoft.com/office/drawing/2014/main" val="3688911584"/>
                  </a:ext>
                </a:extLst>
              </a:tr>
              <a:tr h="423219">
                <a:tc>
                  <a:txBody>
                    <a:bodyPr/>
                    <a:lstStyle/>
                    <a:p>
                      <a:r>
                        <a:rPr lang="en-US" sz="1000" b="1"/>
                        <a:t>What Must Be Reported?</a:t>
                      </a:r>
                    </a:p>
                  </a:txBody>
                  <a:tcPr/>
                </a:tc>
                <a:tc gridSpan="2">
                  <a:txBody>
                    <a:bodyPr/>
                    <a:lstStyle/>
                    <a:p>
                      <a:r>
                        <a:rPr lang="en-US" sz="1000"/>
                        <a:t>Applications for loans</a:t>
                      </a:r>
                      <a:r>
                        <a:rPr lang="en-US" sz="1000" baseline="30000"/>
                        <a:t>1</a:t>
                      </a:r>
                      <a:r>
                        <a:rPr lang="en-US" sz="1000"/>
                        <a:t> to small businesses (those having gross annual revenues of $5 million or less during the preceding fiscal year.</a:t>
                      </a:r>
                    </a:p>
                  </a:txBody>
                  <a:tcPr/>
                </a:tc>
                <a:tc hMerge="1">
                  <a:txBody>
                    <a:bodyPr/>
                    <a:lstStyle/>
                    <a:p>
                      <a:endParaRPr lang="en-US"/>
                    </a:p>
                  </a:txBody>
                  <a:tcPr/>
                </a:tc>
                <a:extLst>
                  <a:ext uri="{0D108BD9-81ED-4DB2-BD59-A6C34878D82A}">
                    <a16:rowId xmlns:a16="http://schemas.microsoft.com/office/drawing/2014/main" val="972825015"/>
                  </a:ext>
                </a:extLst>
              </a:tr>
              <a:tr h="423219">
                <a:tc>
                  <a:txBody>
                    <a:bodyPr/>
                    <a:lstStyle/>
                    <a:p>
                      <a:r>
                        <a:rPr lang="en-US" sz="1000" b="1"/>
                        <a:t>What Data Must Be Collected and Reported?</a:t>
                      </a:r>
                    </a:p>
                  </a:txBody>
                  <a:tcPr/>
                </a:tc>
                <a:tc gridSpan="2">
                  <a:txBody>
                    <a:bodyPr/>
                    <a:lstStyle/>
                    <a:p>
                      <a:r>
                        <a:rPr lang="en-US" sz="1000"/>
                        <a:t>There are 81</a:t>
                      </a:r>
                      <a:r>
                        <a:rPr lang="en-US" sz="1000" baseline="30000"/>
                        <a:t>2 </a:t>
                      </a:r>
                      <a:r>
                        <a:rPr lang="en-US" sz="1000"/>
                        <a:t>data fields that must be collected and reported including data about the credit requested, the action taken, and the requesting entity.</a:t>
                      </a:r>
                    </a:p>
                  </a:txBody>
                  <a:tcPr/>
                </a:tc>
                <a:tc hMerge="1">
                  <a:txBody>
                    <a:bodyPr/>
                    <a:lstStyle/>
                    <a:p>
                      <a:endParaRPr lang="en-US"/>
                    </a:p>
                  </a:txBody>
                  <a:tcPr/>
                </a:tc>
                <a:extLst>
                  <a:ext uri="{0D108BD9-81ED-4DB2-BD59-A6C34878D82A}">
                    <a16:rowId xmlns:a16="http://schemas.microsoft.com/office/drawing/2014/main" val="3132864572"/>
                  </a:ext>
                </a:extLst>
              </a:tr>
              <a:tr h="260443">
                <a:tc>
                  <a:txBody>
                    <a:bodyPr/>
                    <a:lstStyle/>
                    <a:p>
                      <a:r>
                        <a:rPr lang="en-US" sz="1000" b="1"/>
                        <a:t>When Must Data Be Reported?</a:t>
                      </a:r>
                    </a:p>
                  </a:txBody>
                  <a:tcPr/>
                </a:tc>
                <a:tc gridSpan="2">
                  <a:txBody>
                    <a:bodyPr/>
                    <a:lstStyle/>
                    <a:p>
                      <a:r>
                        <a:rPr lang="en-US" sz="1000"/>
                        <a:t>Annually on or before June 1 of the following year.</a:t>
                      </a:r>
                    </a:p>
                  </a:txBody>
                  <a:tcPr/>
                </a:tc>
                <a:tc hMerge="1">
                  <a:txBody>
                    <a:bodyPr/>
                    <a:lstStyle/>
                    <a:p>
                      <a:endParaRPr lang="en-US"/>
                    </a:p>
                  </a:txBody>
                  <a:tcPr/>
                </a:tc>
                <a:extLst>
                  <a:ext uri="{0D108BD9-81ED-4DB2-BD59-A6C34878D82A}">
                    <a16:rowId xmlns:a16="http://schemas.microsoft.com/office/drawing/2014/main" val="984564341"/>
                  </a:ext>
                </a:extLst>
              </a:tr>
              <a:tr h="260443">
                <a:tc>
                  <a:txBody>
                    <a:bodyPr/>
                    <a:lstStyle/>
                    <a:p>
                      <a:r>
                        <a:rPr lang="en-US" sz="1000" b="1"/>
                        <a:t>When Will the Rule Be Finalized?</a:t>
                      </a:r>
                    </a:p>
                  </a:txBody>
                  <a:tcPr/>
                </a:tc>
                <a:tc gridSpan="2">
                  <a:txBody>
                    <a:bodyPr/>
                    <a:lstStyle/>
                    <a:p>
                      <a:r>
                        <a:rPr lang="en-US" sz="1000"/>
                        <a:t>The final rule was released on March 30, 2023.</a:t>
                      </a:r>
                    </a:p>
                  </a:txBody>
                  <a:tcPr/>
                </a:tc>
                <a:tc hMerge="1">
                  <a:txBody>
                    <a:bodyPr/>
                    <a:lstStyle/>
                    <a:p>
                      <a:endParaRPr lang="en-US"/>
                    </a:p>
                  </a:txBody>
                  <a:tcPr/>
                </a:tc>
                <a:extLst>
                  <a:ext uri="{0D108BD9-81ED-4DB2-BD59-A6C34878D82A}">
                    <a16:rowId xmlns:a16="http://schemas.microsoft.com/office/drawing/2014/main" val="3086972747"/>
                  </a:ext>
                </a:extLst>
              </a:tr>
              <a:tr h="423219">
                <a:tc>
                  <a:txBody>
                    <a:bodyPr/>
                    <a:lstStyle/>
                    <a:p>
                      <a:r>
                        <a:rPr lang="en-US" sz="1000" b="1"/>
                        <a:t>Why is the Rule Changing?</a:t>
                      </a:r>
                    </a:p>
                  </a:txBody>
                  <a:tcPr/>
                </a:tc>
                <a:tc gridSpan="2">
                  <a:txBody>
                    <a:bodyPr/>
                    <a:lstStyle/>
                    <a:p>
                      <a:r>
                        <a:rPr lang="en-US" sz="1000"/>
                        <a:t>The CFPB believes that the data collected will help it meet its obligations under Section 1071. The new rule will be incorporated into the Equal Credit Opportunity Act (Regulation B).</a:t>
                      </a:r>
                    </a:p>
                  </a:txBody>
                  <a:tcPr/>
                </a:tc>
                <a:tc hMerge="1">
                  <a:txBody>
                    <a:bodyPr/>
                    <a:lstStyle/>
                    <a:p>
                      <a:endParaRPr lang="en-US"/>
                    </a:p>
                  </a:txBody>
                  <a:tcPr/>
                </a:tc>
                <a:extLst>
                  <a:ext uri="{0D108BD9-81ED-4DB2-BD59-A6C34878D82A}">
                    <a16:rowId xmlns:a16="http://schemas.microsoft.com/office/drawing/2014/main" val="1882707604"/>
                  </a:ext>
                </a:extLst>
              </a:tr>
              <a:tr h="423219">
                <a:tc>
                  <a:txBody>
                    <a:bodyPr/>
                    <a:lstStyle/>
                    <a:p>
                      <a:r>
                        <a:rPr lang="en-US" sz="1000" b="1"/>
                        <a:t>Where is there More Information?</a:t>
                      </a:r>
                    </a:p>
                  </a:txBody>
                  <a:tcPr/>
                </a:tc>
                <a:tc gridSpan="2">
                  <a:txBody>
                    <a:bodyPr/>
                    <a:lstStyle/>
                    <a:p>
                      <a:r>
                        <a:rPr lang="en-US" sz="1000">
                          <a:hlinkClick r:id="rId2"/>
                        </a:rPr>
                        <a:t>https://www.consumerfinance.gov/rules-policy/final-rules/small-business-lending-under-the-equal-credit-opportunity-act-regulation-b/</a:t>
                      </a:r>
                      <a:endParaRPr lang="en-US" sz="1000"/>
                    </a:p>
                  </a:txBody>
                  <a:tcPr/>
                </a:tc>
                <a:tc hMerge="1">
                  <a:txBody>
                    <a:bodyPr/>
                    <a:lstStyle/>
                    <a:p>
                      <a:endParaRPr lang="en-US"/>
                    </a:p>
                  </a:txBody>
                  <a:tcPr/>
                </a:tc>
                <a:extLst>
                  <a:ext uri="{0D108BD9-81ED-4DB2-BD59-A6C34878D82A}">
                    <a16:rowId xmlns:a16="http://schemas.microsoft.com/office/drawing/2014/main" val="1748331041"/>
                  </a:ext>
                </a:extLst>
              </a:tr>
              <a:tr h="911549">
                <a:tc>
                  <a:txBody>
                    <a:bodyPr/>
                    <a:lstStyle/>
                    <a:p>
                      <a:r>
                        <a:rPr lang="en-US" sz="1000" b="1"/>
                        <a:t>When Must a Lender Begin Gathering Data?</a:t>
                      </a:r>
                    </a:p>
                  </a:txBody>
                  <a:tcPr/>
                </a:tc>
                <a:tc>
                  <a:txBody>
                    <a:bodyPr/>
                    <a:lstStyle/>
                    <a:p>
                      <a:r>
                        <a:rPr lang="en-US" sz="1000"/>
                        <a:t>Tier 1 – (At least 2,500 covered originations in both 2022 and 2023)</a:t>
                      </a:r>
                    </a:p>
                    <a:p>
                      <a:r>
                        <a:rPr lang="en-US" sz="1000"/>
                        <a:t>Tier 2 – (500 or more covered originations in both 2022 and 2023 but not 2,500 or more in both 2022 and 2023)</a:t>
                      </a:r>
                    </a:p>
                    <a:p>
                      <a:r>
                        <a:rPr lang="en-US" sz="1000"/>
                        <a:t>Tier 3 – (100 or more covered originations in both 2022 and 2023 but not 500 or more in both 2022 and 2023)</a:t>
                      </a:r>
                    </a:p>
                  </a:txBody>
                  <a:tcPr/>
                </a:tc>
                <a:tc>
                  <a:txBody>
                    <a:bodyPr/>
                    <a:lstStyle/>
                    <a:p>
                      <a:r>
                        <a:rPr lang="en-US" sz="1000"/>
                        <a:t>October 1, 2024</a:t>
                      </a:r>
                    </a:p>
                    <a:p>
                      <a:endParaRPr lang="en-US" sz="1000"/>
                    </a:p>
                    <a:p>
                      <a:r>
                        <a:rPr lang="en-US" sz="1000"/>
                        <a:t>April 1, 2025</a:t>
                      </a:r>
                    </a:p>
                    <a:p>
                      <a:endParaRPr lang="en-US" sz="1000"/>
                    </a:p>
                    <a:p>
                      <a:r>
                        <a:rPr lang="en-US" sz="1000"/>
                        <a:t>January 1, 2026</a:t>
                      </a:r>
                    </a:p>
                  </a:txBody>
                  <a:tcPr/>
                </a:tc>
                <a:extLst>
                  <a:ext uri="{0D108BD9-81ED-4DB2-BD59-A6C34878D82A}">
                    <a16:rowId xmlns:a16="http://schemas.microsoft.com/office/drawing/2014/main" val="3062460433"/>
                  </a:ext>
                </a:extLst>
              </a:tr>
              <a:tr h="911549">
                <a:tc>
                  <a:txBody>
                    <a:bodyPr/>
                    <a:lstStyle/>
                    <a:p>
                      <a:r>
                        <a:rPr lang="en-US" sz="1000" b="1"/>
                        <a:t>When Must Reporting Begin?</a:t>
                      </a:r>
                    </a:p>
                  </a:txBody>
                  <a:tcPr/>
                </a:tc>
                <a:tc>
                  <a:txBody>
                    <a:bodyPr/>
                    <a:lstStyle/>
                    <a:p>
                      <a:r>
                        <a:rPr lang="en-US" sz="1000"/>
                        <a:t>Tier 1 – (At least 2,500 covered originations in both 2022 and 2023)</a:t>
                      </a:r>
                    </a:p>
                    <a:p>
                      <a:r>
                        <a:rPr lang="en-US" sz="1000"/>
                        <a:t>Tier 2 – (500 or more covered originations in both 2022 and 2023 but not 2,500 or more in both 2022 and 2023)</a:t>
                      </a:r>
                    </a:p>
                    <a:p>
                      <a:r>
                        <a:rPr lang="en-US" sz="1000"/>
                        <a:t>Tier 3 – (100 or more covered originations in both 2022 and 2023 but not 500 or more in both 2022 and 2023)</a:t>
                      </a:r>
                    </a:p>
                  </a:txBody>
                  <a:tcPr/>
                </a:tc>
                <a:tc>
                  <a:txBody>
                    <a:bodyPr/>
                    <a:lstStyle/>
                    <a:p>
                      <a:r>
                        <a:rPr lang="en-US" sz="1000"/>
                        <a:t>June 1, 2025</a:t>
                      </a:r>
                    </a:p>
                    <a:p>
                      <a:endParaRPr lang="en-US" sz="1000"/>
                    </a:p>
                    <a:p>
                      <a:r>
                        <a:rPr lang="en-US" sz="1000"/>
                        <a:t>June 1, 2026</a:t>
                      </a:r>
                    </a:p>
                    <a:p>
                      <a:endParaRPr lang="en-US" sz="1000"/>
                    </a:p>
                    <a:p>
                      <a:r>
                        <a:rPr lang="en-US" sz="1000"/>
                        <a:t>June 1, 2027</a:t>
                      </a:r>
                    </a:p>
                  </a:txBody>
                  <a:tcPr/>
                </a:tc>
                <a:extLst>
                  <a:ext uri="{0D108BD9-81ED-4DB2-BD59-A6C34878D82A}">
                    <a16:rowId xmlns:a16="http://schemas.microsoft.com/office/drawing/2014/main" val="812921618"/>
                  </a:ext>
                </a:extLst>
              </a:tr>
              <a:tr h="423219">
                <a:tc>
                  <a:txBody>
                    <a:bodyPr/>
                    <a:lstStyle/>
                    <a:p>
                      <a:r>
                        <a:rPr lang="en-US" sz="1000" b="1"/>
                        <a:t>What Else Does 1071 Require?</a:t>
                      </a:r>
                    </a:p>
                  </a:txBody>
                  <a:tcPr/>
                </a:tc>
                <a:tc gridSpan="2">
                  <a:txBody>
                    <a:bodyPr/>
                    <a:lstStyle/>
                    <a:p>
                      <a:r>
                        <a:rPr lang="en-US" sz="1000"/>
                        <a:t>Collected data must be shielded from underwriters and other persons involved in making any determination concerning the application.</a:t>
                      </a:r>
                    </a:p>
                  </a:txBody>
                  <a:tcPr/>
                </a:tc>
                <a:tc hMerge="1">
                  <a:txBody>
                    <a:bodyPr/>
                    <a:lstStyle/>
                    <a:p>
                      <a:endParaRPr lang="en-US"/>
                    </a:p>
                  </a:txBody>
                  <a:tcPr/>
                </a:tc>
                <a:extLst>
                  <a:ext uri="{0D108BD9-81ED-4DB2-BD59-A6C34878D82A}">
                    <a16:rowId xmlns:a16="http://schemas.microsoft.com/office/drawing/2014/main" val="2555222915"/>
                  </a:ext>
                </a:extLst>
              </a:tr>
            </a:tbl>
          </a:graphicData>
        </a:graphic>
      </p:graphicFrame>
      <p:sp>
        <p:nvSpPr>
          <p:cNvPr id="5" name="TextBox 4">
            <a:extLst>
              <a:ext uri="{FF2B5EF4-FFF2-40B4-BE49-F238E27FC236}">
                <a16:creationId xmlns:a16="http://schemas.microsoft.com/office/drawing/2014/main" id="{7584FFF5-DC2B-4DB4-A2CB-8B4E707376D7}"/>
              </a:ext>
            </a:extLst>
          </p:cNvPr>
          <p:cNvSpPr txBox="1"/>
          <p:nvPr/>
        </p:nvSpPr>
        <p:spPr>
          <a:xfrm>
            <a:off x="176298" y="5928160"/>
            <a:ext cx="11541211" cy="215444"/>
          </a:xfrm>
          <a:prstGeom prst="rect">
            <a:avLst/>
          </a:prstGeom>
          <a:noFill/>
        </p:spPr>
        <p:txBody>
          <a:bodyPr wrap="square" rtlCol="0">
            <a:spAutoFit/>
          </a:bodyPr>
          <a:lstStyle/>
          <a:p>
            <a:r>
              <a:rPr lang="en-US" sz="800" baseline="30000"/>
              <a:t>1</a:t>
            </a:r>
            <a:r>
              <a:rPr lang="en-US" sz="800"/>
              <a:t>Excludes trade credit, public utilities credit, securities credit, incidental credit, factoring, leases, consumer-designated credit cards used for business purposes, and credit secured by certain investment properties.</a:t>
            </a:r>
          </a:p>
        </p:txBody>
      </p:sp>
      <p:sp>
        <p:nvSpPr>
          <p:cNvPr id="6" name="TextBox 5">
            <a:extLst>
              <a:ext uri="{FF2B5EF4-FFF2-40B4-BE49-F238E27FC236}">
                <a16:creationId xmlns:a16="http://schemas.microsoft.com/office/drawing/2014/main" id="{68CD3D12-C675-4C78-AE49-B361176A0959}"/>
              </a:ext>
            </a:extLst>
          </p:cNvPr>
          <p:cNvSpPr txBox="1"/>
          <p:nvPr/>
        </p:nvSpPr>
        <p:spPr>
          <a:xfrm>
            <a:off x="176298" y="6094637"/>
            <a:ext cx="11541211" cy="215444"/>
          </a:xfrm>
          <a:prstGeom prst="rect">
            <a:avLst/>
          </a:prstGeom>
          <a:noFill/>
        </p:spPr>
        <p:txBody>
          <a:bodyPr wrap="square" rtlCol="0">
            <a:spAutoFit/>
          </a:bodyPr>
          <a:lstStyle/>
          <a:p>
            <a:r>
              <a:rPr lang="en-US" sz="800" baseline="30000"/>
              <a:t>2</a:t>
            </a:r>
            <a:r>
              <a:rPr lang="en-US" sz="800"/>
              <a:t>Includes multiple data points for race, ethnicity, and sex/gender.</a:t>
            </a:r>
          </a:p>
        </p:txBody>
      </p:sp>
    </p:spTree>
    <p:extLst>
      <p:ext uri="{BB962C8B-B14F-4D97-AF65-F5344CB8AC3E}">
        <p14:creationId xmlns:p14="http://schemas.microsoft.com/office/powerpoint/2010/main" val="361520295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FB07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774445-A078-4AA1-9C89-0F59D8B4153B}"/>
              </a:ext>
            </a:extLst>
          </p:cNvPr>
          <p:cNvSpPr>
            <a:spLocks noGrp="1"/>
          </p:cNvSpPr>
          <p:nvPr>
            <p:ph type="title"/>
          </p:nvPr>
        </p:nvSpPr>
        <p:spPr>
          <a:xfrm>
            <a:off x="1844040" y="2895479"/>
            <a:ext cx="8503920" cy="1067041"/>
          </a:xfrm>
        </p:spPr>
        <p:txBody>
          <a:bodyPr>
            <a:normAutofit/>
          </a:bodyPr>
          <a:lstStyle/>
          <a:p>
            <a:pPr algn="ctr"/>
            <a:r>
              <a:rPr lang="en-US" sz="6500"/>
              <a:t>Resources</a:t>
            </a:r>
          </a:p>
        </p:txBody>
      </p:sp>
    </p:spTree>
    <p:extLst>
      <p:ext uri="{BB962C8B-B14F-4D97-AF65-F5344CB8AC3E}">
        <p14:creationId xmlns:p14="http://schemas.microsoft.com/office/powerpoint/2010/main" val="252477494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629" y="-103697"/>
            <a:ext cx="11696742" cy="1067041"/>
          </a:xfrm>
        </p:spPr>
        <p:txBody>
          <a:bodyPr>
            <a:normAutofit/>
          </a:bodyPr>
          <a:lstStyle/>
          <a:p>
            <a:r>
              <a:rPr lang="en-US"/>
              <a:t>Treliant: Financial Services Consulting Partner</a:t>
            </a:r>
          </a:p>
        </p:txBody>
      </p:sp>
      <p:sp>
        <p:nvSpPr>
          <p:cNvPr id="19" name="Rectangle 18">
            <a:extLst>
              <a:ext uri="{FF2B5EF4-FFF2-40B4-BE49-F238E27FC236}">
                <a16:creationId xmlns:a16="http://schemas.microsoft.com/office/drawing/2014/main" id="{F9D8769B-8837-7245-B965-44DC6CF88441}"/>
              </a:ext>
            </a:extLst>
          </p:cNvPr>
          <p:cNvSpPr/>
          <p:nvPr/>
        </p:nvSpPr>
        <p:spPr>
          <a:xfrm>
            <a:off x="241347" y="757849"/>
            <a:ext cx="11584404" cy="1200329"/>
          </a:xfrm>
          <a:prstGeom prst="rect">
            <a:avLst/>
          </a:prstGeom>
        </p:spPr>
        <p:txBody>
          <a:bodyPr wrap="square">
            <a:spAutoFit/>
          </a:bodyPr>
          <a:lstStyle/>
          <a:p>
            <a:pPr lvl="0"/>
            <a:r>
              <a:rPr lang="en-US" b="1">
                <a:latin typeface="Montserrat" pitchFamily="2" charset="77"/>
                <a:ea typeface="Calibri" panose="020F0502020204030204" pitchFamily="34" charset="0"/>
                <a:cs typeface="Times New Roman" panose="02020603050405020304" pitchFamily="18" charset="0"/>
              </a:rPr>
              <a:t>Since 2005, Treliant has been an essential consulting partner to the financial industry globally. </a:t>
            </a:r>
            <a:br>
              <a:rPr lang="en-US" b="1">
                <a:latin typeface="Montserrat" pitchFamily="2" charset="77"/>
                <a:ea typeface="Calibri" panose="020F0502020204030204" pitchFamily="34" charset="0"/>
                <a:cs typeface="Times New Roman" panose="02020603050405020304" pitchFamily="18" charset="0"/>
              </a:rPr>
            </a:br>
            <a:r>
              <a:rPr lang="en-US">
                <a:latin typeface="Montserrat" pitchFamily="2" charset="77"/>
                <a:ea typeface="Calibri" panose="020F0502020204030204" pitchFamily="34" charset="0"/>
                <a:cs typeface="Times New Roman" panose="02020603050405020304" pitchFamily="18" charset="0"/>
              </a:rPr>
              <a:t>We help our clients drive business change and address the most pressing compliance, regulatory, and operational challenges through the delivery of data-driven, technology-enabled advisory, implementation, and staffing solutions.</a:t>
            </a:r>
          </a:p>
        </p:txBody>
      </p:sp>
      <p:graphicFrame>
        <p:nvGraphicFramePr>
          <p:cNvPr id="3" name="Table 4">
            <a:extLst>
              <a:ext uri="{FF2B5EF4-FFF2-40B4-BE49-F238E27FC236}">
                <a16:creationId xmlns:a16="http://schemas.microsoft.com/office/drawing/2014/main" id="{5FA591EF-4840-8346-8D57-2FB716F4F3EE}"/>
              </a:ext>
            </a:extLst>
          </p:cNvPr>
          <p:cNvGraphicFramePr>
            <a:graphicFrameLocks noGrp="1"/>
          </p:cNvGraphicFramePr>
          <p:nvPr>
            <p:extLst>
              <p:ext uri="{D42A27DB-BD31-4B8C-83A1-F6EECF244321}">
                <p14:modId xmlns:p14="http://schemas.microsoft.com/office/powerpoint/2010/main" val="2767368350"/>
              </p:ext>
            </p:extLst>
          </p:nvPr>
        </p:nvGraphicFramePr>
        <p:xfrm>
          <a:off x="138647" y="2074672"/>
          <a:ext cx="2895003" cy="4025479"/>
        </p:xfrm>
        <a:graphic>
          <a:graphicData uri="http://schemas.openxmlformats.org/drawingml/2006/table">
            <a:tbl>
              <a:tblPr>
                <a:tableStyleId>{5C22544A-7EE6-4342-B048-85BDC9FD1C3A}</a:tableStyleId>
              </a:tblPr>
              <a:tblGrid>
                <a:gridCol w="2895003">
                  <a:extLst>
                    <a:ext uri="{9D8B030D-6E8A-4147-A177-3AD203B41FA5}">
                      <a16:colId xmlns:a16="http://schemas.microsoft.com/office/drawing/2014/main" val="1294281499"/>
                    </a:ext>
                  </a:extLst>
                </a:gridCol>
              </a:tblGrid>
              <a:tr h="467908">
                <a:tc>
                  <a:txBody>
                    <a:bodyPr/>
                    <a:lstStyle/>
                    <a:p>
                      <a:pPr algn="ctr"/>
                      <a:r>
                        <a:rPr lang="en-US" sz="1600" b="1" kern="1200">
                          <a:solidFill>
                            <a:srgbClr val="23356C"/>
                          </a:solidFill>
                          <a:latin typeface="Montserrat" panose="00000500000000000000" pitchFamily="2" charset="0"/>
                          <a:ea typeface="+mn-ea"/>
                          <a:cs typeface="+mn-cs"/>
                        </a:rPr>
                        <a:t>Who We Serve</a:t>
                      </a: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T w="12700" cap="flat" cmpd="sng" algn="ctr">
                      <a:solidFill>
                        <a:srgbClr val="23356C"/>
                      </a:solidFill>
                      <a:prstDash val="solid"/>
                      <a:round/>
                      <a:headEnd type="none" w="med" len="med"/>
                      <a:tailEnd type="none" w="med" len="med"/>
                    </a:lnT>
                    <a:solidFill>
                      <a:srgbClr val="CFB070"/>
                    </a:solidFill>
                  </a:tcPr>
                </a:tc>
                <a:extLst>
                  <a:ext uri="{0D108BD9-81ED-4DB2-BD59-A6C34878D82A}">
                    <a16:rowId xmlns:a16="http://schemas.microsoft.com/office/drawing/2014/main" val="168118666"/>
                  </a:ext>
                </a:extLst>
              </a:tr>
              <a:tr h="2808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ontserrat Light" panose="00000400000000000000" pitchFamily="2" charset="0"/>
                          <a:ea typeface="+mn-ea"/>
                          <a:cs typeface="+mn-cs"/>
                        </a:rPr>
                        <a:t>Organizations providing financial services locally, regionally, and globally:</a:t>
                      </a:r>
                      <a:br>
                        <a:rPr lang="en-US" sz="1600" kern="1200">
                          <a:solidFill>
                            <a:schemeClr val="dk1"/>
                          </a:solidFill>
                          <a:latin typeface="Montserrat Light" panose="00000400000000000000" pitchFamily="2" charset="0"/>
                          <a:ea typeface="+mn-ea"/>
                          <a:cs typeface="+mn-cs"/>
                        </a:rPr>
                      </a:br>
                      <a:endParaRPr lang="en-US" sz="1600" kern="1200">
                        <a:solidFill>
                          <a:schemeClr val="dk1"/>
                        </a:solidFill>
                        <a:latin typeface="Montserrat Light" panose="00000400000000000000" pitchFamily="2" charset="0"/>
                        <a:ea typeface="+mn-ea"/>
                        <a:cs typeface="+mn-cs"/>
                      </a:endParaRPr>
                    </a:p>
                    <a:p>
                      <a:pPr marL="115888" indent="-115888" fontAlgn="b">
                        <a:buFont typeface="Arial" panose="020B0604020202020204" pitchFamily="34" charset="0"/>
                        <a:buChar char="•"/>
                      </a:pPr>
                      <a:r>
                        <a:rPr lang="en-US" sz="1400">
                          <a:latin typeface="Montserrat Light" panose="00000400000000000000" pitchFamily="2" charset="0"/>
                        </a:rPr>
                        <a:t>Financial Institutions</a:t>
                      </a:r>
                    </a:p>
                    <a:p>
                      <a:pPr marL="115888" indent="-115888" fontAlgn="b">
                        <a:buFont typeface="Arial" panose="020B0604020202020204" pitchFamily="34" charset="0"/>
                        <a:buChar char="•"/>
                      </a:pPr>
                      <a:r>
                        <a:rPr lang="en-US" sz="1400">
                          <a:latin typeface="Montserrat Light" panose="00000400000000000000" pitchFamily="2" charset="0"/>
                        </a:rPr>
                        <a:t>Mortgage Providers</a:t>
                      </a:r>
                    </a:p>
                    <a:p>
                      <a:pPr marL="115888" marR="0" lvl="0" indent="-115888"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a:latin typeface="Montserrat Light" panose="00000400000000000000" pitchFamily="2" charset="0"/>
                        </a:rPr>
                        <a:t>Investment Banks</a:t>
                      </a:r>
                    </a:p>
                    <a:p>
                      <a:pPr marL="115888" indent="-115888" fontAlgn="b">
                        <a:buFont typeface="Arial" panose="020B0604020202020204" pitchFamily="34" charset="0"/>
                        <a:buChar char="•"/>
                      </a:pPr>
                      <a:r>
                        <a:rPr lang="en-US" sz="1400">
                          <a:latin typeface="Montserrat Light" panose="00000400000000000000" pitchFamily="2" charset="0"/>
                        </a:rPr>
                        <a:t>FinTechs</a:t>
                      </a:r>
                    </a:p>
                    <a:p>
                      <a:pPr marL="115888" indent="-115888" fontAlgn="b">
                        <a:buFont typeface="Arial" panose="020B0604020202020204" pitchFamily="34" charset="0"/>
                        <a:buChar char="•"/>
                      </a:pPr>
                      <a:r>
                        <a:rPr lang="en-US" sz="1400">
                          <a:latin typeface="Montserrat Light" panose="00000400000000000000" pitchFamily="2" charset="0"/>
                        </a:rPr>
                        <a:t>Non-Bank Service Providers</a:t>
                      </a:r>
                    </a:p>
                    <a:p>
                      <a:pPr marL="115888" indent="-115888" fontAlgn="b">
                        <a:buFont typeface="Arial" panose="020B0604020202020204" pitchFamily="34" charset="0"/>
                        <a:buChar char="•"/>
                      </a:pPr>
                      <a:r>
                        <a:rPr lang="en-US" sz="1400">
                          <a:latin typeface="Montserrat Light" panose="00000400000000000000" pitchFamily="2" charset="0"/>
                        </a:rPr>
                        <a:t>Financial Utilities and GSEs</a:t>
                      </a:r>
                    </a:p>
                    <a:p>
                      <a:pPr marL="115888" indent="-115888" fontAlgn="b">
                        <a:buFont typeface="Arial" panose="020B0604020202020204" pitchFamily="34" charset="0"/>
                        <a:buChar char="•"/>
                      </a:pPr>
                      <a:r>
                        <a:rPr lang="en-US" sz="1400">
                          <a:latin typeface="Montserrat Light" panose="00000400000000000000" pitchFamily="2" charset="0"/>
                        </a:rPr>
                        <a:t>Law Firm Clients</a:t>
                      </a:r>
                    </a:p>
                  </a:txBody>
                  <a:tcP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noFill/>
                  </a:tcPr>
                </a:tc>
                <a:extLst>
                  <a:ext uri="{0D108BD9-81ED-4DB2-BD59-A6C34878D82A}">
                    <a16:rowId xmlns:a16="http://schemas.microsoft.com/office/drawing/2014/main" val="4125982178"/>
                  </a:ext>
                </a:extLst>
              </a:tr>
              <a:tr h="7490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1">
                          <a:solidFill>
                            <a:srgbClr val="23356C"/>
                          </a:solidFill>
                          <a:latin typeface="Montserrat Light" panose="00000400000000000000" pitchFamily="2" charset="0"/>
                        </a:rPr>
                        <a:t>Supporting all three </a:t>
                      </a:r>
                      <a:br>
                        <a:rPr lang="en-US" sz="1500" b="1" i="1">
                          <a:solidFill>
                            <a:srgbClr val="23356C"/>
                          </a:solidFill>
                          <a:latin typeface="Montserrat Light" panose="00000400000000000000" pitchFamily="2" charset="0"/>
                        </a:rPr>
                      </a:br>
                      <a:r>
                        <a:rPr lang="en-US" sz="1500" b="1" i="1">
                          <a:solidFill>
                            <a:srgbClr val="23356C"/>
                          </a:solidFill>
                          <a:latin typeface="Montserrat Light" panose="00000400000000000000" pitchFamily="2" charset="0"/>
                        </a:rPr>
                        <a:t>lines of defense</a:t>
                      </a: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B w="12700" cap="flat" cmpd="sng" algn="ctr">
                      <a:solidFill>
                        <a:srgbClr val="23356C"/>
                      </a:solidFill>
                      <a:prstDash val="solid"/>
                      <a:round/>
                      <a:headEnd type="none" w="med" len="med"/>
                      <a:tailEnd type="none" w="med" len="med"/>
                    </a:lnB>
                    <a:solidFill>
                      <a:srgbClr val="CFB070"/>
                    </a:solidFill>
                  </a:tcPr>
                </a:tc>
                <a:extLst>
                  <a:ext uri="{0D108BD9-81ED-4DB2-BD59-A6C34878D82A}">
                    <a16:rowId xmlns:a16="http://schemas.microsoft.com/office/drawing/2014/main" val="1266463458"/>
                  </a:ext>
                </a:extLst>
              </a:tr>
            </a:tbl>
          </a:graphicData>
        </a:graphic>
      </p:graphicFrame>
      <p:graphicFrame>
        <p:nvGraphicFramePr>
          <p:cNvPr id="27" name="Table 4">
            <a:extLst>
              <a:ext uri="{FF2B5EF4-FFF2-40B4-BE49-F238E27FC236}">
                <a16:creationId xmlns:a16="http://schemas.microsoft.com/office/drawing/2014/main" id="{F2ACB07D-8DFA-3C45-96E9-53E3FF464651}"/>
              </a:ext>
            </a:extLst>
          </p:cNvPr>
          <p:cNvGraphicFramePr>
            <a:graphicFrameLocks noGrp="1"/>
          </p:cNvGraphicFramePr>
          <p:nvPr>
            <p:extLst>
              <p:ext uri="{D42A27DB-BD31-4B8C-83A1-F6EECF244321}">
                <p14:modId xmlns:p14="http://schemas.microsoft.com/office/powerpoint/2010/main" val="548565022"/>
              </p:ext>
            </p:extLst>
          </p:nvPr>
        </p:nvGraphicFramePr>
        <p:xfrm>
          <a:off x="3152581" y="2074671"/>
          <a:ext cx="2895003" cy="4025479"/>
        </p:xfrm>
        <a:graphic>
          <a:graphicData uri="http://schemas.openxmlformats.org/drawingml/2006/table">
            <a:tbl>
              <a:tblPr>
                <a:tableStyleId>{5C22544A-7EE6-4342-B048-85BDC9FD1C3A}</a:tableStyleId>
              </a:tblPr>
              <a:tblGrid>
                <a:gridCol w="2895003">
                  <a:extLst>
                    <a:ext uri="{9D8B030D-6E8A-4147-A177-3AD203B41FA5}">
                      <a16:colId xmlns:a16="http://schemas.microsoft.com/office/drawing/2014/main" val="1294281499"/>
                    </a:ext>
                  </a:extLst>
                </a:gridCol>
              </a:tblGrid>
              <a:tr h="467908">
                <a:tc>
                  <a:txBody>
                    <a:bodyPr/>
                    <a:lstStyle/>
                    <a:p>
                      <a:pPr algn="ctr"/>
                      <a:r>
                        <a:rPr lang="en-US" sz="1600" b="1" kern="1200">
                          <a:solidFill>
                            <a:srgbClr val="23356C"/>
                          </a:solidFill>
                          <a:latin typeface="Montserrat"/>
                          <a:ea typeface="+mn-ea"/>
                          <a:cs typeface="+mn-cs"/>
                        </a:rPr>
                        <a:t>Domain Focus</a:t>
                      </a: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T w="12700" cap="flat" cmpd="sng" algn="ctr">
                      <a:solidFill>
                        <a:srgbClr val="23356C"/>
                      </a:solidFill>
                      <a:prstDash val="solid"/>
                      <a:round/>
                      <a:headEnd type="none" w="med" len="med"/>
                      <a:tailEnd type="none" w="med" len="med"/>
                    </a:lnT>
                    <a:solidFill>
                      <a:srgbClr val="CFB070"/>
                    </a:solidFill>
                  </a:tcPr>
                </a:tc>
                <a:extLst>
                  <a:ext uri="{0D108BD9-81ED-4DB2-BD59-A6C34878D82A}">
                    <a16:rowId xmlns:a16="http://schemas.microsoft.com/office/drawing/2014/main" val="168118666"/>
                  </a:ext>
                </a:extLst>
              </a:tr>
              <a:tr h="2808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ontserrat Light" panose="00000400000000000000" pitchFamily="2" charset="0"/>
                          <a:ea typeface="+mn-ea"/>
                          <a:cs typeface="+mn-cs"/>
                        </a:rPr>
                        <a:t>Broad expertise across financial services:</a:t>
                      </a:r>
                      <a:br>
                        <a:rPr lang="en-US" sz="1600" kern="1200">
                          <a:solidFill>
                            <a:schemeClr val="dk1"/>
                          </a:solidFill>
                          <a:latin typeface="Montserrat Light" panose="00000400000000000000" pitchFamily="2" charset="0"/>
                          <a:ea typeface="+mn-ea"/>
                          <a:cs typeface="+mn-cs"/>
                        </a:rPr>
                      </a:br>
                      <a:endParaRPr lang="en-US" sz="1600" kern="1200">
                        <a:solidFill>
                          <a:schemeClr val="dk1"/>
                        </a:solidFill>
                        <a:latin typeface="Montserrat Light" panose="00000400000000000000" pitchFamily="2" charset="0"/>
                        <a:ea typeface="+mn-ea"/>
                        <a:cs typeface="+mn-cs"/>
                      </a:endParaRPr>
                    </a:p>
                    <a:p>
                      <a:pPr marL="115888" indent="-115888" fontAlgn="b">
                        <a:buFont typeface="Arial" panose="020B0604020202020204" pitchFamily="34" charset="0"/>
                        <a:buChar char="•"/>
                      </a:pPr>
                      <a:r>
                        <a:rPr lang="en-US" sz="1400">
                          <a:latin typeface="Montserrat Light" panose="00000400000000000000" pitchFamily="2" charset="0"/>
                        </a:rPr>
                        <a:t>Regulatory Compliance</a:t>
                      </a:r>
                    </a:p>
                    <a:p>
                      <a:pPr marL="115888" indent="-115888" fontAlgn="b">
                        <a:buFont typeface="Arial" panose="020B0604020202020204" pitchFamily="34" charset="0"/>
                        <a:buChar char="•"/>
                      </a:pPr>
                      <a:r>
                        <a:rPr lang="en-US" sz="1400">
                          <a:latin typeface="Montserrat Light" panose="00000400000000000000" pitchFamily="2" charset="0"/>
                        </a:rPr>
                        <a:t>Financial Crime Compliance</a:t>
                      </a:r>
                    </a:p>
                    <a:p>
                      <a:pPr marL="115888" indent="-115888" fontAlgn="b">
                        <a:buFont typeface="Arial" panose="020B0604020202020204" pitchFamily="34" charset="0"/>
                        <a:buChar char="•"/>
                      </a:pPr>
                      <a:r>
                        <a:rPr lang="en-US" sz="1400">
                          <a:latin typeface="Montserrat Light" panose="00000400000000000000" pitchFamily="2" charset="0"/>
                        </a:rPr>
                        <a:t>Risk Management / ERM</a:t>
                      </a:r>
                    </a:p>
                    <a:p>
                      <a:pPr marL="115888" marR="0" lvl="0" indent="-115888"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a:latin typeface="Montserrat Light" panose="00000400000000000000" pitchFamily="2" charset="0"/>
                        </a:rPr>
                        <a:t>Capital Markets</a:t>
                      </a:r>
                    </a:p>
                    <a:p>
                      <a:pPr marL="115888" indent="-115888" fontAlgn="b">
                        <a:buFont typeface="Arial" panose="020B0604020202020204" pitchFamily="34" charset="0"/>
                        <a:buChar char="•"/>
                      </a:pPr>
                      <a:r>
                        <a:rPr lang="en-US" sz="1400">
                          <a:latin typeface="Montserrat Light" panose="00000400000000000000" pitchFamily="2" charset="0"/>
                        </a:rPr>
                        <a:t>Mortgage Compliance, Originations, and Servicing</a:t>
                      </a:r>
                    </a:p>
                    <a:p>
                      <a:pPr marL="115888" indent="-115888" fontAlgn="b">
                        <a:buFont typeface="Arial" panose="020B0604020202020204" pitchFamily="34" charset="0"/>
                        <a:buChar char="•"/>
                      </a:pPr>
                      <a:r>
                        <a:rPr lang="en-US" sz="1400">
                          <a:latin typeface="Montserrat Light" panose="00000400000000000000" pitchFamily="2" charset="0"/>
                        </a:rPr>
                        <a:t>Fair &amp; Responsible Banking</a:t>
                      </a:r>
                    </a:p>
                    <a:p>
                      <a:pPr marL="115888" indent="-115888" fontAlgn="b">
                        <a:buFont typeface="Arial" panose="020B0604020202020204" pitchFamily="34" charset="0"/>
                        <a:buChar char="•"/>
                      </a:pPr>
                      <a:r>
                        <a:rPr lang="en-US" sz="1400">
                          <a:latin typeface="Montserrat Light" panose="00000400000000000000" pitchFamily="2" charset="0"/>
                        </a:rPr>
                        <a:t>Credit and Lending</a:t>
                      </a:r>
                    </a:p>
                  </a:txBody>
                  <a:tcP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noFill/>
                  </a:tcPr>
                </a:tc>
                <a:extLst>
                  <a:ext uri="{0D108BD9-81ED-4DB2-BD59-A6C34878D82A}">
                    <a16:rowId xmlns:a16="http://schemas.microsoft.com/office/drawing/2014/main" val="4125982178"/>
                  </a:ext>
                </a:extLst>
              </a:tr>
              <a:tr h="749018">
                <a:tc>
                  <a:txBody>
                    <a:bodyPr/>
                    <a:lstStyle/>
                    <a:p>
                      <a:pPr marL="0" marR="0" lvl="0" indent="0" algn="ctr" rtl="0" eaLnBrk="1" fontAlgn="auto" latinLnBrk="0" hangingPunct="1">
                        <a:lnSpc>
                          <a:spcPct val="100000"/>
                        </a:lnSpc>
                        <a:spcBef>
                          <a:spcPts val="0"/>
                        </a:spcBef>
                        <a:spcAft>
                          <a:spcPts val="0"/>
                        </a:spcAft>
                        <a:buClrTx/>
                        <a:buSzTx/>
                        <a:buFontTx/>
                        <a:buNone/>
                      </a:pPr>
                      <a:r>
                        <a:rPr lang="en-US" sz="1500" b="1" i="1">
                          <a:solidFill>
                            <a:srgbClr val="23356C"/>
                          </a:solidFill>
                          <a:latin typeface="Montserrat Light"/>
                        </a:rPr>
                        <a:t>Assess, design, remediate, implement, and operate</a:t>
                      </a: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B w="12700" cap="flat" cmpd="sng" algn="ctr">
                      <a:solidFill>
                        <a:srgbClr val="23356C"/>
                      </a:solidFill>
                      <a:prstDash val="solid"/>
                      <a:round/>
                      <a:headEnd type="none" w="med" len="med"/>
                      <a:tailEnd type="none" w="med" len="med"/>
                    </a:lnB>
                    <a:solidFill>
                      <a:srgbClr val="CFB070"/>
                    </a:solidFill>
                  </a:tcPr>
                </a:tc>
                <a:extLst>
                  <a:ext uri="{0D108BD9-81ED-4DB2-BD59-A6C34878D82A}">
                    <a16:rowId xmlns:a16="http://schemas.microsoft.com/office/drawing/2014/main" val="1266463458"/>
                  </a:ext>
                </a:extLst>
              </a:tr>
            </a:tbl>
          </a:graphicData>
        </a:graphic>
      </p:graphicFrame>
      <p:graphicFrame>
        <p:nvGraphicFramePr>
          <p:cNvPr id="30" name="Table 4">
            <a:extLst>
              <a:ext uri="{FF2B5EF4-FFF2-40B4-BE49-F238E27FC236}">
                <a16:creationId xmlns:a16="http://schemas.microsoft.com/office/drawing/2014/main" id="{95E9413D-D74D-FD46-A42E-891321651C73}"/>
              </a:ext>
            </a:extLst>
          </p:cNvPr>
          <p:cNvGraphicFramePr>
            <a:graphicFrameLocks noGrp="1"/>
          </p:cNvGraphicFramePr>
          <p:nvPr/>
        </p:nvGraphicFramePr>
        <p:xfrm>
          <a:off x="6166515" y="2074670"/>
          <a:ext cx="2895003" cy="4025479"/>
        </p:xfrm>
        <a:graphic>
          <a:graphicData uri="http://schemas.openxmlformats.org/drawingml/2006/table">
            <a:tbl>
              <a:tblPr>
                <a:tableStyleId>{5C22544A-7EE6-4342-B048-85BDC9FD1C3A}</a:tableStyleId>
              </a:tblPr>
              <a:tblGrid>
                <a:gridCol w="2895003">
                  <a:extLst>
                    <a:ext uri="{9D8B030D-6E8A-4147-A177-3AD203B41FA5}">
                      <a16:colId xmlns:a16="http://schemas.microsoft.com/office/drawing/2014/main" val="1294281499"/>
                    </a:ext>
                  </a:extLst>
                </a:gridCol>
              </a:tblGrid>
              <a:tr h="467908">
                <a:tc>
                  <a:txBody>
                    <a:bodyPr/>
                    <a:lstStyle/>
                    <a:p>
                      <a:pPr algn="ctr"/>
                      <a:r>
                        <a:rPr lang="en-US" sz="1600" b="1" kern="1200">
                          <a:solidFill>
                            <a:srgbClr val="23356C"/>
                          </a:solidFill>
                          <a:latin typeface="Montserrat" panose="00000500000000000000" pitchFamily="2" charset="0"/>
                          <a:ea typeface="+mn-ea"/>
                          <a:cs typeface="+mn-cs"/>
                        </a:rPr>
                        <a:t>Delivery Models</a:t>
                      </a: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T w="12700" cap="flat" cmpd="sng" algn="ctr">
                      <a:solidFill>
                        <a:srgbClr val="23356C"/>
                      </a:solidFill>
                      <a:prstDash val="solid"/>
                      <a:round/>
                      <a:headEnd type="none" w="med" len="med"/>
                      <a:tailEnd type="none" w="med" len="med"/>
                    </a:lnT>
                    <a:solidFill>
                      <a:srgbClr val="CFB070"/>
                    </a:solidFill>
                  </a:tcPr>
                </a:tc>
                <a:extLst>
                  <a:ext uri="{0D108BD9-81ED-4DB2-BD59-A6C34878D82A}">
                    <a16:rowId xmlns:a16="http://schemas.microsoft.com/office/drawing/2014/main" val="168118666"/>
                  </a:ext>
                </a:extLst>
              </a:tr>
              <a:tr h="2808553">
                <a:tc>
                  <a:txBody>
                    <a:bodyPr/>
                    <a:lstStyle/>
                    <a:p>
                      <a:pPr marL="0" indent="0" fontAlgn="b">
                        <a:buFont typeface="Arial" panose="020B0604020202020204" pitchFamily="34" charset="0"/>
                        <a:buNone/>
                      </a:pPr>
                      <a:r>
                        <a:rPr lang="en-US" sz="1600">
                          <a:latin typeface="Montserrat Light" panose="00000400000000000000" pitchFamily="2" charset="0"/>
                        </a:rPr>
                        <a:t>Flexible, end-to-end consulting solutions:</a:t>
                      </a:r>
                      <a:br>
                        <a:rPr lang="en-US" sz="1600">
                          <a:latin typeface="Montserrat Light" panose="00000400000000000000" pitchFamily="2" charset="0"/>
                        </a:rPr>
                      </a:br>
                      <a:endParaRPr lang="en-US" sz="1600">
                        <a:latin typeface="Montserrat Light" panose="00000400000000000000" pitchFamily="2" charset="0"/>
                      </a:endParaRPr>
                    </a:p>
                    <a:p>
                      <a:pPr marL="115888" indent="-115888" fontAlgn="b">
                        <a:buFont typeface="Arial" panose="020B0604020202020204" pitchFamily="34" charset="0"/>
                        <a:buChar char="•"/>
                      </a:pPr>
                      <a:r>
                        <a:rPr lang="en-US" sz="1400">
                          <a:latin typeface="Montserrat Light" panose="00000400000000000000" pitchFamily="2" charset="0"/>
                        </a:rPr>
                        <a:t>Advisory Services</a:t>
                      </a:r>
                    </a:p>
                    <a:p>
                      <a:pPr marL="115888" indent="-115888" fontAlgn="b">
                        <a:buFont typeface="Arial" panose="020B0604020202020204" pitchFamily="34" charset="0"/>
                        <a:buChar char="•"/>
                      </a:pPr>
                      <a:r>
                        <a:rPr lang="en-US" sz="1400">
                          <a:latin typeface="Montserrat Light" panose="00000400000000000000" pitchFamily="2" charset="0"/>
                        </a:rPr>
                        <a:t>Project Teams </a:t>
                      </a:r>
                    </a:p>
                    <a:p>
                      <a:pPr marL="115888" indent="-115888" fontAlgn="b">
                        <a:buFont typeface="Arial" panose="020B0604020202020204" pitchFamily="34" charset="0"/>
                        <a:buChar char="•"/>
                      </a:pPr>
                      <a:r>
                        <a:rPr lang="en-US" sz="1400">
                          <a:latin typeface="Montserrat Light" panose="00000400000000000000" pitchFamily="2" charset="0"/>
                        </a:rPr>
                        <a:t>Staff Augmentation</a:t>
                      </a:r>
                    </a:p>
                    <a:p>
                      <a:pPr marL="115888" indent="-115888" fontAlgn="b">
                        <a:buFont typeface="Arial" panose="020B0604020202020204" pitchFamily="34" charset="0"/>
                        <a:buChar char="•"/>
                      </a:pPr>
                      <a:r>
                        <a:rPr lang="en-US" sz="1400">
                          <a:latin typeface="Montserrat Light" panose="00000400000000000000" pitchFamily="2" charset="0"/>
                        </a:rPr>
                        <a:t>Scalable Managed Services</a:t>
                      </a:r>
                    </a:p>
                    <a:p>
                      <a:pPr marL="115888" indent="-115888" fontAlgn="b">
                        <a:buFont typeface="Arial" panose="020B0604020202020204" pitchFamily="34" charset="0"/>
                        <a:buChar char="•"/>
                      </a:pPr>
                      <a:endParaRPr lang="en-US" sz="1600">
                        <a:latin typeface="Montserrat Light" panose="00000400000000000000" pitchFamily="2" charset="0"/>
                      </a:endParaRPr>
                    </a:p>
                    <a:p>
                      <a:pPr marL="0" indent="0" fontAlgn="b">
                        <a:buFont typeface="Arial" panose="020B0604020202020204" pitchFamily="34" charset="0"/>
                        <a:buNone/>
                      </a:pPr>
                      <a:r>
                        <a:rPr lang="en-US" sz="1400">
                          <a:latin typeface="Montserrat Light" panose="00000400000000000000" pitchFamily="2" charset="0"/>
                        </a:rPr>
                        <a:t>Delivered on-site, remote, or from our onshore, nearshore, and offshore Service Delivery Centers.</a:t>
                      </a:r>
                    </a:p>
                  </a:txBody>
                  <a:tcP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noFill/>
                  </a:tcPr>
                </a:tc>
                <a:extLst>
                  <a:ext uri="{0D108BD9-81ED-4DB2-BD59-A6C34878D82A}">
                    <a16:rowId xmlns:a16="http://schemas.microsoft.com/office/drawing/2014/main" val="4125982178"/>
                  </a:ext>
                </a:extLst>
              </a:tr>
              <a:tr h="7490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1">
                          <a:solidFill>
                            <a:srgbClr val="23356C"/>
                          </a:solidFill>
                          <a:latin typeface="Montserrat Light" panose="00000400000000000000" pitchFamily="2" charset="0"/>
                        </a:rPr>
                        <a:t>Cost-effective </a:t>
                      </a:r>
                      <a:br>
                        <a:rPr lang="en-US" sz="1500" b="1" i="1">
                          <a:solidFill>
                            <a:srgbClr val="23356C"/>
                          </a:solidFill>
                          <a:latin typeface="Montserrat Light" panose="00000400000000000000" pitchFamily="2" charset="0"/>
                        </a:rPr>
                      </a:br>
                      <a:r>
                        <a:rPr lang="en-US" sz="1500" b="1" i="1">
                          <a:solidFill>
                            <a:srgbClr val="23356C"/>
                          </a:solidFill>
                          <a:latin typeface="Montserrat Light" panose="00000400000000000000" pitchFamily="2" charset="0"/>
                        </a:rPr>
                        <a:t>talent and expertise</a:t>
                      </a: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B w="12700" cap="flat" cmpd="sng" algn="ctr">
                      <a:solidFill>
                        <a:srgbClr val="23356C"/>
                      </a:solidFill>
                      <a:prstDash val="solid"/>
                      <a:round/>
                      <a:headEnd type="none" w="med" len="med"/>
                      <a:tailEnd type="none" w="med" len="med"/>
                    </a:lnB>
                    <a:solidFill>
                      <a:srgbClr val="CFB070"/>
                    </a:solidFill>
                  </a:tcPr>
                </a:tc>
                <a:extLst>
                  <a:ext uri="{0D108BD9-81ED-4DB2-BD59-A6C34878D82A}">
                    <a16:rowId xmlns:a16="http://schemas.microsoft.com/office/drawing/2014/main" val="1266463458"/>
                  </a:ext>
                </a:extLst>
              </a:tr>
            </a:tbl>
          </a:graphicData>
        </a:graphic>
      </p:graphicFrame>
      <p:graphicFrame>
        <p:nvGraphicFramePr>
          <p:cNvPr id="31" name="Table 4">
            <a:extLst>
              <a:ext uri="{FF2B5EF4-FFF2-40B4-BE49-F238E27FC236}">
                <a16:creationId xmlns:a16="http://schemas.microsoft.com/office/drawing/2014/main" id="{5AD71420-D323-1148-BF85-2826C884FAC5}"/>
              </a:ext>
            </a:extLst>
          </p:cNvPr>
          <p:cNvGraphicFramePr>
            <a:graphicFrameLocks noGrp="1"/>
          </p:cNvGraphicFramePr>
          <p:nvPr/>
        </p:nvGraphicFramePr>
        <p:xfrm>
          <a:off x="9180449" y="2074669"/>
          <a:ext cx="2895003" cy="4025479"/>
        </p:xfrm>
        <a:graphic>
          <a:graphicData uri="http://schemas.openxmlformats.org/drawingml/2006/table">
            <a:tbl>
              <a:tblPr>
                <a:tableStyleId>{5C22544A-7EE6-4342-B048-85BDC9FD1C3A}</a:tableStyleId>
              </a:tblPr>
              <a:tblGrid>
                <a:gridCol w="2895003">
                  <a:extLst>
                    <a:ext uri="{9D8B030D-6E8A-4147-A177-3AD203B41FA5}">
                      <a16:colId xmlns:a16="http://schemas.microsoft.com/office/drawing/2014/main" val="1294281499"/>
                    </a:ext>
                  </a:extLst>
                </a:gridCol>
              </a:tblGrid>
              <a:tr h="467908">
                <a:tc>
                  <a:txBody>
                    <a:bodyPr/>
                    <a:lstStyle/>
                    <a:p>
                      <a:pPr algn="ctr"/>
                      <a:r>
                        <a:rPr lang="en-US" sz="1600" b="1" kern="1200">
                          <a:solidFill>
                            <a:srgbClr val="23356C"/>
                          </a:solidFill>
                          <a:latin typeface="Montserrat" panose="00000500000000000000" pitchFamily="2" charset="0"/>
                          <a:ea typeface="+mn-ea"/>
                          <a:cs typeface="+mn-cs"/>
                        </a:rPr>
                        <a:t>Balanced Approach</a:t>
                      </a: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T w="12700" cap="flat" cmpd="sng" algn="ctr">
                      <a:solidFill>
                        <a:srgbClr val="23356C"/>
                      </a:solidFill>
                      <a:prstDash val="solid"/>
                      <a:round/>
                      <a:headEnd type="none" w="med" len="med"/>
                      <a:tailEnd type="none" w="med" len="med"/>
                    </a:lnT>
                    <a:solidFill>
                      <a:srgbClr val="CFB070"/>
                    </a:solidFill>
                  </a:tcPr>
                </a:tc>
                <a:extLst>
                  <a:ext uri="{0D108BD9-81ED-4DB2-BD59-A6C34878D82A}">
                    <a16:rowId xmlns:a16="http://schemas.microsoft.com/office/drawing/2014/main" val="168118666"/>
                  </a:ext>
                </a:extLst>
              </a:tr>
              <a:tr h="2808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Montserrat Light" panose="00000400000000000000" pitchFamily="2" charset="0"/>
                        </a:rPr>
                        <a:t>Applying knowledge and skill from industry backgrounds:</a:t>
                      </a:r>
                    </a:p>
                  </a:txBody>
                  <a:tcP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noFill/>
                  </a:tcPr>
                </a:tc>
                <a:extLst>
                  <a:ext uri="{0D108BD9-81ED-4DB2-BD59-A6C34878D82A}">
                    <a16:rowId xmlns:a16="http://schemas.microsoft.com/office/drawing/2014/main" val="4125982178"/>
                  </a:ext>
                </a:extLst>
              </a:tr>
              <a:tr h="7490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1" kern="1200">
                          <a:solidFill>
                            <a:srgbClr val="23356C"/>
                          </a:solidFill>
                          <a:latin typeface="Montserrat Light" panose="00000400000000000000" pitchFamily="2" charset="0"/>
                          <a:ea typeface="+mn-ea"/>
                          <a:cs typeface="+mn-cs"/>
                        </a:rPr>
                        <a:t>Practical solutions for your requirements</a:t>
                      </a:r>
                      <a:endParaRPr lang="en-US" sz="1500" b="1" i="1">
                        <a:solidFill>
                          <a:srgbClr val="23356C"/>
                        </a:solidFill>
                        <a:latin typeface="Montserrat Light" panose="00000400000000000000" pitchFamily="2" charset="0"/>
                      </a:endParaRPr>
                    </a:p>
                  </a:txBody>
                  <a:tcPr anchor="ctr">
                    <a:lnL w="12700" cap="flat" cmpd="sng" algn="ctr">
                      <a:solidFill>
                        <a:srgbClr val="23356C"/>
                      </a:solidFill>
                      <a:prstDash val="solid"/>
                      <a:round/>
                      <a:headEnd type="none" w="med" len="med"/>
                      <a:tailEnd type="none" w="med" len="med"/>
                    </a:lnL>
                    <a:lnR w="12700" cap="flat" cmpd="sng" algn="ctr">
                      <a:solidFill>
                        <a:srgbClr val="23356C"/>
                      </a:solidFill>
                      <a:prstDash val="solid"/>
                      <a:round/>
                      <a:headEnd type="none" w="med" len="med"/>
                      <a:tailEnd type="none" w="med" len="med"/>
                    </a:lnR>
                    <a:lnB w="12700" cap="flat" cmpd="sng" algn="ctr">
                      <a:solidFill>
                        <a:srgbClr val="23356C"/>
                      </a:solidFill>
                      <a:prstDash val="solid"/>
                      <a:round/>
                      <a:headEnd type="none" w="med" len="med"/>
                      <a:tailEnd type="none" w="med" len="med"/>
                    </a:lnB>
                    <a:solidFill>
                      <a:srgbClr val="CFB070"/>
                    </a:solidFill>
                  </a:tcPr>
                </a:tc>
                <a:extLst>
                  <a:ext uri="{0D108BD9-81ED-4DB2-BD59-A6C34878D82A}">
                    <a16:rowId xmlns:a16="http://schemas.microsoft.com/office/drawing/2014/main" val="1266463458"/>
                  </a:ext>
                </a:extLst>
              </a:tr>
            </a:tbl>
          </a:graphicData>
        </a:graphic>
      </p:graphicFrame>
      <p:graphicFrame>
        <p:nvGraphicFramePr>
          <p:cNvPr id="35" name="Diagram 34">
            <a:extLst>
              <a:ext uri="{FF2B5EF4-FFF2-40B4-BE49-F238E27FC236}">
                <a16:creationId xmlns:a16="http://schemas.microsoft.com/office/drawing/2014/main" id="{152F7DAF-744B-6747-A1C5-5158D36C4F5D}"/>
              </a:ext>
            </a:extLst>
          </p:cNvPr>
          <p:cNvGraphicFramePr/>
          <p:nvPr/>
        </p:nvGraphicFramePr>
        <p:xfrm>
          <a:off x="9557656" y="3343373"/>
          <a:ext cx="2155373" cy="1927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F6CF3DDC-4D76-0C47-B70E-E2CF3A6B97B6}"/>
              </a:ext>
            </a:extLst>
          </p:cNvPr>
          <p:cNvGrpSpPr/>
          <p:nvPr/>
        </p:nvGrpSpPr>
        <p:grpSpPr>
          <a:xfrm>
            <a:off x="9917114" y="4087410"/>
            <a:ext cx="1428711" cy="355003"/>
            <a:chOff x="9917114" y="4096837"/>
            <a:chExt cx="1428711" cy="355003"/>
          </a:xfrm>
        </p:grpSpPr>
        <p:sp>
          <p:nvSpPr>
            <p:cNvPr id="17" name="Rectangle 16">
              <a:extLst>
                <a:ext uri="{FF2B5EF4-FFF2-40B4-BE49-F238E27FC236}">
                  <a16:creationId xmlns:a16="http://schemas.microsoft.com/office/drawing/2014/main" id="{22AA2EE0-DA6B-6C4B-958C-A04F666ABAC8}"/>
                </a:ext>
              </a:extLst>
            </p:cNvPr>
            <p:cNvSpPr/>
            <p:nvPr/>
          </p:nvSpPr>
          <p:spPr>
            <a:xfrm>
              <a:off x="9917114" y="4096837"/>
              <a:ext cx="1428711" cy="3550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Light" panose="00000400000000000000" pitchFamily="2" charset="0"/>
              </a:endParaRPr>
            </a:p>
          </p:txBody>
        </p:sp>
        <p:pic>
          <p:nvPicPr>
            <p:cNvPr id="8" name="Picture 7">
              <a:extLst>
                <a:ext uri="{FF2B5EF4-FFF2-40B4-BE49-F238E27FC236}">
                  <a16:creationId xmlns:a16="http://schemas.microsoft.com/office/drawing/2014/main" id="{304B1CEA-DEF5-CE4E-8538-E6F280E4AA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9305" y="4134102"/>
              <a:ext cx="1218138" cy="266551"/>
            </a:xfrm>
            <a:prstGeom prst="rect">
              <a:avLst/>
            </a:prstGeom>
          </p:spPr>
        </p:pic>
      </p:grpSp>
      <p:sp>
        <p:nvSpPr>
          <p:cNvPr id="13" name="Slide Number Placeholder 1">
            <a:extLst>
              <a:ext uri="{FF2B5EF4-FFF2-40B4-BE49-F238E27FC236}">
                <a16:creationId xmlns:a16="http://schemas.microsoft.com/office/drawing/2014/main" id="{EF3F605B-62E9-D4AB-2996-40F3F2580FCD}"/>
              </a:ext>
            </a:extLst>
          </p:cNvPr>
          <p:cNvSpPr>
            <a:spLocks noGrp="1"/>
          </p:cNvSpPr>
          <p:nvPr>
            <p:ph type="sldNum" sz="quarter" idx="12"/>
          </p:nvPr>
        </p:nvSpPr>
        <p:spPr>
          <a:xfrm>
            <a:off x="1018595" y="6432075"/>
            <a:ext cx="1175963" cy="365125"/>
          </a:xfrm>
        </p:spPr>
        <p:txBody>
          <a:bodyPr/>
          <a:lstStyle/>
          <a:p>
            <a:fld id="{9B14FA53-71AC-4BAD-98F9-D51A004E6457}" type="slidenum">
              <a:rPr lang="en-US" smtClean="0"/>
              <a:pPr/>
              <a:t>46</a:t>
            </a:fld>
            <a:endParaRPr lang="en-US"/>
          </a:p>
        </p:txBody>
      </p:sp>
    </p:spTree>
    <p:extLst>
      <p:ext uri="{BB962C8B-B14F-4D97-AF65-F5344CB8AC3E}">
        <p14:creationId xmlns:p14="http://schemas.microsoft.com/office/powerpoint/2010/main" val="377401974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card with black text&#10;&#10;Description automatically generated with low confidence">
            <a:extLst>
              <a:ext uri="{FF2B5EF4-FFF2-40B4-BE49-F238E27FC236}">
                <a16:creationId xmlns:a16="http://schemas.microsoft.com/office/drawing/2014/main" id="{9351EC29-0BA1-0DB5-24F3-F20CCFD96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49147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47EFC8-F618-41EB-AB00-63209CA2ECE9}"/>
              </a:ext>
            </a:extLst>
          </p:cNvPr>
          <p:cNvSpPr>
            <a:spLocks noGrp="1"/>
          </p:cNvSpPr>
          <p:nvPr>
            <p:ph type="title"/>
          </p:nvPr>
        </p:nvSpPr>
        <p:spPr>
          <a:xfrm>
            <a:off x="3049719" y="2943483"/>
            <a:ext cx="8110727" cy="1095323"/>
          </a:xfrm>
        </p:spPr>
        <p:txBody>
          <a:bodyPr/>
          <a:lstStyle/>
          <a:p>
            <a:r>
              <a:rPr lang="en-US"/>
              <a:t>What Is Section 1071?</a:t>
            </a:r>
          </a:p>
        </p:txBody>
      </p:sp>
      <p:sp>
        <p:nvSpPr>
          <p:cNvPr id="5" name="TextBox 4">
            <a:extLst>
              <a:ext uri="{FF2B5EF4-FFF2-40B4-BE49-F238E27FC236}">
                <a16:creationId xmlns:a16="http://schemas.microsoft.com/office/drawing/2014/main" id="{8C34D24F-C627-4C8F-8BE7-517370B2ACD5}"/>
              </a:ext>
            </a:extLst>
          </p:cNvPr>
          <p:cNvSpPr txBox="1"/>
          <p:nvPr/>
        </p:nvSpPr>
        <p:spPr>
          <a:xfrm>
            <a:off x="6096000" y="4698883"/>
            <a:ext cx="5691278"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000" b="1" i="0" u="none" strike="noStrike" baseline="0"/>
              <a:t>SUMMARY: </a:t>
            </a:r>
            <a:r>
              <a:rPr lang="en-US" sz="1000" b="0" i="0" u="none" strike="noStrike" baseline="0"/>
              <a:t>The Consumer Financial Protection Bureau (CFPB or Bureau) is amending Regulation B to implement changes to the Equal Credit Opportunity Act (ECOA) made by section 1071 of the Dodd-Frank Wall Street Reform and Consumer Protection Act (Dodd-Frank Act). Consistent with section 1071, </a:t>
            </a:r>
            <a:r>
              <a:rPr lang="en-US" sz="1000" b="1" i="0" u="sng" strike="noStrike" baseline="0"/>
              <a:t>covered financial institutions are required to collect and report to the CFPB data on applications for credit for small businesses, including those that are owned by women or minorities</a:t>
            </a:r>
            <a:r>
              <a:rPr lang="en-US" sz="1000" b="0" i="0" u="sng" strike="noStrike" baseline="0"/>
              <a:t>.</a:t>
            </a:r>
            <a:r>
              <a:rPr lang="en-US" sz="1000" b="0" i="0" u="none" strike="noStrike" baseline="0"/>
              <a:t> The final rule also addresses the CFPB’s approach to privacy interests and the publication of data; shielding certain demographic data from underwriters and other persons; recordkeeping requirements; enforcement provisions; and the rule’s effective and compliance dates.</a:t>
            </a:r>
            <a:endParaRPr lang="en-US" sz="1000"/>
          </a:p>
        </p:txBody>
      </p:sp>
    </p:spTree>
    <p:extLst>
      <p:ext uri="{BB962C8B-B14F-4D97-AF65-F5344CB8AC3E}">
        <p14:creationId xmlns:p14="http://schemas.microsoft.com/office/powerpoint/2010/main" val="11675564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2" y="1451778"/>
            <a:ext cx="10989733" cy="4878001"/>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100"/>
              <a:t>Section 1071’s statutory purposes are to: </a:t>
            </a:r>
          </a:p>
          <a:p>
            <a:pPr marL="787400" lvl="1" indent="-342900">
              <a:lnSpc>
                <a:spcPct val="120000"/>
              </a:lnSpc>
              <a:spcBef>
                <a:spcPts val="600"/>
              </a:spcBef>
              <a:spcAft>
                <a:spcPts val="600"/>
              </a:spcAft>
              <a:buClr>
                <a:srgbClr val="CFB070"/>
              </a:buClr>
              <a:buFont typeface="Montserrat Light" panose="00000400000000000000" pitchFamily="50" charset="0"/>
              <a:buChar char="‒"/>
            </a:pPr>
            <a:r>
              <a:rPr lang="en-US" sz="2100"/>
              <a:t>Facilitate enforcement of fair lending laws; and </a:t>
            </a:r>
          </a:p>
          <a:p>
            <a:pPr marL="787400" lvl="1" indent="-342900">
              <a:lnSpc>
                <a:spcPct val="120000"/>
              </a:lnSpc>
              <a:spcBef>
                <a:spcPts val="600"/>
              </a:spcBef>
              <a:spcAft>
                <a:spcPts val="600"/>
              </a:spcAft>
              <a:buClr>
                <a:srgbClr val="CFB070"/>
              </a:buClr>
              <a:buFont typeface="Montserrat Light" panose="00000400000000000000" pitchFamily="50" charset="0"/>
              <a:buChar char="‒"/>
            </a:pPr>
            <a:r>
              <a:rPr lang="en-US" sz="2100"/>
              <a:t>Enable communities, governmental entities, and creditors to identify business and community development needs and opportunities of women-owned, minority-owned, and small businesses.</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123" name="Title 3"/>
          <p:cNvSpPr txBox="1">
            <a:spLocks noGrp="1"/>
          </p:cNvSpPr>
          <p:nvPr>
            <p:ph type="title"/>
          </p:nvPr>
        </p:nvSpPr>
        <p:spPr>
          <a:prstGeom prst="rect">
            <a:avLst/>
          </a:prstGeom>
        </p:spPr>
        <p:txBody>
          <a:bodyPr>
            <a:normAutofit/>
          </a:bodyPr>
          <a:lstStyle/>
          <a:p>
            <a:r>
              <a:rPr lang="en-US"/>
              <a:t>Section 1071 Small Business Lending Rule</a:t>
            </a:r>
            <a:endParaRPr/>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Pur</a:t>
            </a:r>
            <a:r>
              <a:rPr lang="en-US" sz="2400">
                <a:latin typeface="ModernoFB Bold" panose="02000803090000020004" pitchFamily="50" charset="0"/>
              </a:rPr>
              <a:t>pose</a:t>
            </a:r>
            <a:endPar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endParaRPr>
          </a:p>
        </p:txBody>
      </p:sp>
    </p:spTree>
    <p:extLst>
      <p:ext uri="{BB962C8B-B14F-4D97-AF65-F5344CB8AC3E}">
        <p14:creationId xmlns:p14="http://schemas.microsoft.com/office/powerpoint/2010/main" val="10898312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ontent Placeholder 11"/>
          <p:cNvSpPr txBox="1">
            <a:spLocks noGrp="1"/>
          </p:cNvSpPr>
          <p:nvPr>
            <p:ph type="body" sz="quarter" idx="1"/>
          </p:nvPr>
        </p:nvSpPr>
        <p:spPr>
          <a:xfrm>
            <a:off x="601132" y="1451778"/>
            <a:ext cx="10989733" cy="4878001"/>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2100"/>
              <a:t>Required data collection and reporting including demographic data;</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Tiered implementation depending on the number of loans originated in 2022 and 2023;</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Data collected must be shielded by a firewall from underwriters and other persons involved in decisioning the loan;</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Application-level data will be made publicly available annually; and</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2100"/>
              <a:t>12-month grace period.</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100"/>
          </a:p>
          <a:p>
            <a:pPr marL="285750" indent="-285750">
              <a:lnSpc>
                <a:spcPct val="120000"/>
              </a:lnSpc>
              <a:spcBef>
                <a:spcPts val="600"/>
              </a:spcBef>
              <a:spcAft>
                <a:spcPts val="600"/>
              </a:spcAft>
              <a:buClr>
                <a:srgbClr val="CFB070"/>
              </a:buClr>
              <a:buFont typeface="Wingdings" panose="05000000000000000000" pitchFamily="2" charset="2"/>
              <a:buChar char="§"/>
            </a:pPr>
            <a:endParaRPr lang="en-US" sz="2100"/>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123" name="Title 3"/>
          <p:cNvSpPr txBox="1">
            <a:spLocks noGrp="1"/>
          </p:cNvSpPr>
          <p:nvPr>
            <p:ph type="title"/>
          </p:nvPr>
        </p:nvSpPr>
        <p:spPr>
          <a:prstGeom prst="rect">
            <a:avLst/>
          </a:prstGeom>
        </p:spPr>
        <p:txBody>
          <a:bodyPr>
            <a:normAutofit/>
          </a:bodyPr>
          <a:lstStyle/>
          <a:p>
            <a:r>
              <a:rPr lang="en-US"/>
              <a:t>Section 1071 Small Business Lending Rule</a:t>
            </a:r>
            <a:endParaRPr/>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Highlights</a:t>
            </a:r>
          </a:p>
        </p:txBody>
      </p:sp>
    </p:spTree>
    <p:extLst>
      <p:ext uri="{BB962C8B-B14F-4D97-AF65-F5344CB8AC3E}">
        <p14:creationId xmlns:p14="http://schemas.microsoft.com/office/powerpoint/2010/main" val="5675641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noGrp="1"/>
          </p:cNvSpPr>
          <p:nvPr>
            <p:ph type="title"/>
          </p:nvPr>
        </p:nvSpPr>
        <p:spPr>
          <a:xfrm>
            <a:off x="620750" y="8458"/>
            <a:ext cx="10970116" cy="1067041"/>
          </a:xfrm>
          <a:prstGeom prst="rect">
            <a:avLst/>
          </a:prstGeom>
        </p:spPr>
        <p:txBody>
          <a:bodyPr>
            <a:normAutofit/>
          </a:bodyPr>
          <a:lstStyle/>
          <a:p>
            <a:r>
              <a:rPr lang="en-US"/>
              <a:t>Section 1071 Small Business Data Collection</a:t>
            </a:r>
            <a:endParaRPr/>
          </a:p>
        </p:txBody>
      </p:sp>
      <p:sp>
        <p:nvSpPr>
          <p:cNvPr id="124" name="Content Placeholder 11"/>
          <p:cNvSpPr txBox="1">
            <a:spLocks noGrp="1"/>
          </p:cNvSpPr>
          <p:nvPr>
            <p:ph type="body" sz="half" idx="1"/>
          </p:nvPr>
        </p:nvSpPr>
        <p:spPr>
          <a:xfrm>
            <a:off x="620750" y="1513616"/>
            <a:ext cx="10970116" cy="4691875"/>
          </a:xfrm>
          <a:prstGeom prst="rect">
            <a:avLst/>
          </a:prstGeom>
        </p:spPr>
        <p:txBody>
          <a:bodyPr>
            <a:normAutofit/>
          </a:bodyPr>
          <a:lstStyle/>
          <a:p>
            <a:pPr marL="285750" indent="-285750">
              <a:lnSpc>
                <a:spcPct val="120000"/>
              </a:lnSpc>
              <a:spcBef>
                <a:spcPts val="600"/>
              </a:spcBef>
              <a:spcAft>
                <a:spcPts val="600"/>
              </a:spcAft>
              <a:buClr>
                <a:srgbClr val="CFB070"/>
              </a:buClr>
              <a:buFont typeface="Wingdings" panose="05000000000000000000" pitchFamily="2" charset="2"/>
              <a:buChar char="§"/>
            </a:pPr>
            <a:r>
              <a:rPr lang="en-US" sz="1400"/>
              <a:t>(1) Unique identifier;</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400"/>
              <a:t>(2) Application date;</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400"/>
              <a:t>(3) Application method;</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400"/>
              <a:t>(4) Application recipient (FI, affiliate, or third-party);</a:t>
            </a:r>
          </a:p>
          <a:p>
            <a:pPr marL="285750" indent="-285750">
              <a:lnSpc>
                <a:spcPct val="120000"/>
              </a:lnSpc>
              <a:spcBef>
                <a:spcPts val="600"/>
              </a:spcBef>
              <a:spcAft>
                <a:spcPts val="600"/>
              </a:spcAft>
              <a:buClr>
                <a:srgbClr val="CFB070"/>
              </a:buClr>
              <a:buFont typeface="Wingdings" panose="05000000000000000000" pitchFamily="2" charset="2"/>
              <a:buChar char="§"/>
            </a:pPr>
            <a:r>
              <a:rPr lang="en-US" sz="1400"/>
              <a:t>(5-11) Credit type:</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Credit product:  Unsecured term loan, secured term loan, unsecured line of credit, secured line of credit, credit card, merchant cash advance, other sales-based financing transactions, other, not provided/unknown;</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Guarantee: Personal guarantee from owners, personal guarantee from non-owners, SBA 7(a) guarantee, SBA 504 guarantee, SBA other guarantee, USDA guarantee, FHA guarantee, Bureau of Indian Affairs guarantee, other federal guarantee, state or local government guarantee, other guarantee, no guarantee; and</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Loan term: Term in months, or not applicable if no term</a:t>
            </a:r>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933450" lvl="1"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spcBef>
                <a:spcPts val="600"/>
              </a:spcBef>
              <a:spcAft>
                <a:spcPts val="600"/>
              </a:spcAft>
              <a:buClr>
                <a:srgbClr val="CFB070"/>
              </a:buClr>
              <a:buFont typeface="Wingdings" panose="05000000000000000000" pitchFamily="2" charset="2"/>
              <a:buChar char="§"/>
            </a:pPr>
            <a:endParaRPr lang="en-US"/>
          </a:p>
          <a:p>
            <a:pPr marL="285750" indent="-285750">
              <a:lnSpc>
                <a:spcPct val="120000"/>
              </a:lnSpc>
              <a:buClr>
                <a:srgbClr val="CFB070"/>
              </a:buClr>
              <a:buFont typeface="Montserrat Light" panose="00000400000000000000" pitchFamily="50" charset="0"/>
              <a:buChar char="‒"/>
            </a:pPr>
            <a:endParaRPr/>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Required Data Points</a:t>
            </a:r>
          </a:p>
        </p:txBody>
      </p:sp>
    </p:spTree>
    <p:extLst>
      <p:ext uri="{BB962C8B-B14F-4D97-AF65-F5344CB8AC3E}">
        <p14:creationId xmlns:p14="http://schemas.microsoft.com/office/powerpoint/2010/main" val="28604155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D278FD-E84E-498D-AA1E-1A84F30D4C7F}"/>
              </a:ext>
            </a:extLst>
          </p:cNvPr>
          <p:cNvSpPr>
            <a:spLocks noGrp="1"/>
          </p:cNvSpPr>
          <p:nvPr>
            <p:ph type="body" sz="quarter" idx="1"/>
          </p:nvPr>
        </p:nvSpPr>
        <p:spPr>
          <a:xfrm>
            <a:off x="618067" y="1466455"/>
            <a:ext cx="5037666" cy="4802370"/>
          </a:xfrm>
        </p:spPr>
        <p:txBody>
          <a:bodyPr>
            <a:noAutofit/>
          </a:bodyPr>
          <a:lstStyle/>
          <a:p>
            <a:pPr marL="0" lvl="0" indent="0">
              <a:lnSpc>
                <a:spcPct val="120000"/>
              </a:lnSpc>
              <a:spcBef>
                <a:spcPts val="600"/>
              </a:spcBef>
              <a:spcAft>
                <a:spcPts val="600"/>
              </a:spcAft>
              <a:buClr>
                <a:srgbClr val="CFB070"/>
              </a:buClr>
              <a:buNone/>
            </a:pPr>
            <a:r>
              <a:rPr lang="en-US" sz="1600"/>
              <a:t>(11-12) Credit purpose:</a:t>
            </a:r>
          </a:p>
          <a:p>
            <a:pPr marL="285750" indent="-285750">
              <a:lnSpc>
                <a:spcPct val="120000"/>
              </a:lnSpc>
              <a:spcBef>
                <a:spcPts val="600"/>
              </a:spcBef>
              <a:spcAft>
                <a:spcPts val="600"/>
              </a:spcAft>
              <a:buClr>
                <a:srgbClr val="CFB070"/>
              </a:buClr>
              <a:buSzTx/>
              <a:buFont typeface="Wingdings" panose="05000000000000000000" pitchFamily="2" charset="2"/>
              <a:buChar char="§"/>
            </a:pPr>
            <a:r>
              <a:rPr lang="en-US" sz="1400"/>
              <a:t>Purchase, construction, improvement, or refinance of:</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owner-occupied dwellings;</a:t>
            </a:r>
          </a:p>
          <a:p>
            <a:pPr marL="787400" lvl="1" indent="-342900">
              <a:lnSpc>
                <a:spcPct val="110000"/>
              </a:lnSpc>
              <a:spcBef>
                <a:spcPts val="600"/>
              </a:spcBef>
              <a:spcAft>
                <a:spcPts val="600"/>
              </a:spcAft>
              <a:buClr>
                <a:srgbClr val="CFB070"/>
              </a:buClr>
              <a:buFont typeface="Montserrat Light" panose="00000400000000000000" pitchFamily="50" charset="0"/>
              <a:buChar char="‒"/>
            </a:pPr>
            <a:r>
              <a:rPr lang="en-US" sz="1200"/>
              <a:t>non-owner-occupied dwellings;</a:t>
            </a:r>
          </a:p>
          <a:p>
            <a:pPr marL="787400" lvl="1" indent="-342900">
              <a:lnSpc>
                <a:spcPct val="110000"/>
              </a:lnSpc>
              <a:spcBef>
                <a:spcPts val="600"/>
              </a:spcBef>
              <a:spcAft>
                <a:spcPts val="600"/>
              </a:spcAft>
              <a:buClr>
                <a:srgbClr val="CFB070"/>
              </a:buClr>
              <a:buFont typeface="Montserrat Light" panose="00000400000000000000" pitchFamily="50" charset="0"/>
              <a:buChar char="‒"/>
            </a:pPr>
            <a:r>
              <a:rPr lang="en-US" sz="1200"/>
              <a:t>owner-occupied non-dwelling real estate;</a:t>
            </a:r>
          </a:p>
          <a:p>
            <a:pPr marL="787400" lvl="1" indent="-342900">
              <a:lnSpc>
                <a:spcPct val="110000"/>
              </a:lnSpc>
              <a:spcBef>
                <a:spcPts val="600"/>
              </a:spcBef>
              <a:spcAft>
                <a:spcPts val="600"/>
              </a:spcAft>
              <a:buClr>
                <a:srgbClr val="CFB070"/>
              </a:buClr>
              <a:buFont typeface="Montserrat Light" panose="00000400000000000000" pitchFamily="50" charset="0"/>
              <a:buChar char="‒"/>
            </a:pPr>
            <a:r>
              <a:rPr lang="en-US" sz="1200"/>
              <a:t>non-owner-occupied non-dwelling real estate</a:t>
            </a:r>
          </a:p>
          <a:p>
            <a:pPr marL="285750" indent="-285750">
              <a:lnSpc>
                <a:spcPct val="120000"/>
              </a:lnSpc>
              <a:spcBef>
                <a:spcPts val="600"/>
              </a:spcBef>
              <a:spcAft>
                <a:spcPts val="600"/>
              </a:spcAft>
              <a:buClr>
                <a:srgbClr val="CFB070"/>
              </a:buClr>
              <a:buSzTx/>
              <a:buFont typeface="Wingdings" panose="05000000000000000000" pitchFamily="2" charset="2"/>
              <a:buChar char="§"/>
            </a:pPr>
            <a:r>
              <a:rPr lang="en-US" sz="1400"/>
              <a:t>Purchase, refinance, or rehabilitation/repair of: </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motor vehicle(s) (including light and heavy trucks);</a:t>
            </a:r>
          </a:p>
          <a:p>
            <a:pPr marL="787400" lvl="1" indent="-342900">
              <a:lnSpc>
                <a:spcPct val="100000"/>
              </a:lnSpc>
              <a:spcBef>
                <a:spcPts val="600"/>
              </a:spcBef>
              <a:spcAft>
                <a:spcPts val="600"/>
              </a:spcAft>
              <a:buClr>
                <a:srgbClr val="CFB070"/>
              </a:buClr>
              <a:buFont typeface="Montserrat Light" panose="00000400000000000000" pitchFamily="50" charset="0"/>
              <a:buChar char="‒"/>
            </a:pPr>
            <a:r>
              <a:rPr lang="en-US" sz="1200"/>
              <a:t>equipment</a:t>
            </a:r>
          </a:p>
          <a:p>
            <a:pPr marL="285750" indent="-285750">
              <a:lnSpc>
                <a:spcPct val="120000"/>
              </a:lnSpc>
              <a:spcBef>
                <a:spcPts val="600"/>
              </a:spcBef>
              <a:spcAft>
                <a:spcPts val="600"/>
              </a:spcAft>
              <a:buClr>
                <a:srgbClr val="CFB070"/>
              </a:buClr>
              <a:buSzTx/>
              <a:buFont typeface="Wingdings" panose="05000000000000000000" pitchFamily="2" charset="2"/>
              <a:buChar char="§"/>
            </a:pPr>
            <a:r>
              <a:rPr lang="en-US" sz="1400"/>
              <a:t>Working capital, including inventory or floor planning;</a:t>
            </a:r>
          </a:p>
        </p:txBody>
      </p:sp>
      <p:sp>
        <p:nvSpPr>
          <p:cNvPr id="123" name="Title 3"/>
          <p:cNvSpPr txBox="1">
            <a:spLocks noGrp="1"/>
          </p:cNvSpPr>
          <p:nvPr>
            <p:ph type="title"/>
          </p:nvPr>
        </p:nvSpPr>
        <p:spPr>
          <a:prstGeom prst="rect">
            <a:avLst/>
          </a:prstGeom>
        </p:spPr>
        <p:txBody>
          <a:bodyPr>
            <a:normAutofit/>
          </a:bodyPr>
          <a:lstStyle/>
          <a:p>
            <a:r>
              <a:rPr lang="en-US"/>
              <a:t>Section 1071 Small Business Data Collection</a:t>
            </a:r>
            <a:endParaRPr/>
          </a:p>
        </p:txBody>
      </p:sp>
      <p:sp>
        <p:nvSpPr>
          <p:cNvPr id="8" name="Text Placeholder 7">
            <a:extLst>
              <a:ext uri="{FF2B5EF4-FFF2-40B4-BE49-F238E27FC236}">
                <a16:creationId xmlns:a16="http://schemas.microsoft.com/office/drawing/2014/main" id="{053D39AF-B9CB-4A97-B599-B414D5ECBBAD}"/>
              </a:ext>
            </a:extLst>
          </p:cNvPr>
          <p:cNvSpPr>
            <a:spLocks noGrp="1"/>
          </p:cNvSpPr>
          <p:nvPr>
            <p:ph type="body" sz="quarter" idx="10"/>
          </p:nvPr>
        </p:nvSpPr>
        <p:spPr>
          <a:xfrm>
            <a:off x="6703226" y="1466455"/>
            <a:ext cx="4887640" cy="3925090"/>
          </a:xfrm>
        </p:spPr>
        <p:txBody>
          <a:bodyPr/>
          <a:lstStyle/>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Business: </a:t>
            </a:r>
          </a:p>
          <a:p>
            <a:pPr marL="1271587" lvl="2" indent="-342900">
              <a:lnSpc>
                <a:spcPct val="100000"/>
              </a:lnSpc>
              <a:spcBef>
                <a:spcPts val="600"/>
              </a:spcBef>
              <a:spcAft>
                <a:spcPts val="600"/>
              </a:spcAft>
              <a:buClr>
                <a:srgbClr val="CFB070"/>
              </a:buClr>
              <a:buFont typeface="Montserrat Light" panose="00000400000000000000" pitchFamily="50" charset="0"/>
              <a:buChar char="‒"/>
            </a:pPr>
            <a:r>
              <a:rPr lang="en-US" sz="1200"/>
              <a:t>start-up;</a:t>
            </a:r>
          </a:p>
          <a:p>
            <a:pPr marL="1271587" lvl="2" indent="-342900">
              <a:lnSpc>
                <a:spcPct val="100000"/>
              </a:lnSpc>
              <a:spcBef>
                <a:spcPts val="600"/>
              </a:spcBef>
              <a:spcAft>
                <a:spcPts val="600"/>
              </a:spcAft>
              <a:buClr>
                <a:srgbClr val="CFB070"/>
              </a:buClr>
              <a:buFont typeface="Montserrat Light" panose="00000400000000000000" pitchFamily="50" charset="0"/>
              <a:buChar char="‒"/>
            </a:pPr>
            <a:r>
              <a:rPr lang="en-US" sz="1200"/>
              <a:t>expansion;</a:t>
            </a:r>
          </a:p>
          <a:p>
            <a:pPr marL="1271587" lvl="2" indent="-342900">
              <a:lnSpc>
                <a:spcPct val="100000"/>
              </a:lnSpc>
              <a:spcBef>
                <a:spcPts val="600"/>
              </a:spcBef>
              <a:spcAft>
                <a:spcPts val="600"/>
              </a:spcAft>
              <a:buClr>
                <a:srgbClr val="CFB070"/>
              </a:buClr>
              <a:buFont typeface="Montserrat Light" panose="00000400000000000000" pitchFamily="50" charset="0"/>
              <a:buChar char="‒"/>
            </a:pPr>
            <a:r>
              <a:rPr lang="en-US" sz="1200"/>
              <a:t>acquisition;</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Refinance debt (other than debt types listed above);</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Line increase;</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Other;</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Not provided/unknown; and</a:t>
            </a:r>
          </a:p>
          <a:p>
            <a:pPr marL="285750" lvl="1" indent="-285750">
              <a:lnSpc>
                <a:spcPct val="120000"/>
              </a:lnSpc>
              <a:spcBef>
                <a:spcPts val="600"/>
              </a:spcBef>
              <a:spcAft>
                <a:spcPts val="600"/>
              </a:spcAft>
              <a:buClr>
                <a:srgbClr val="CFB070"/>
              </a:buClr>
              <a:buSzTx/>
              <a:buFont typeface="Wingdings" panose="05000000000000000000" pitchFamily="2" charset="2"/>
              <a:buChar char="§"/>
            </a:pPr>
            <a:r>
              <a:rPr lang="en-US" sz="1400"/>
              <a:t>Not applicable.</a:t>
            </a:r>
          </a:p>
          <a:p>
            <a:endParaRPr lang="en-US"/>
          </a:p>
        </p:txBody>
      </p:sp>
      <p:sp>
        <p:nvSpPr>
          <p:cNvPr id="4" name="TextBox 3">
            <a:extLst>
              <a:ext uri="{FF2B5EF4-FFF2-40B4-BE49-F238E27FC236}">
                <a16:creationId xmlns:a16="http://schemas.microsoft.com/office/drawing/2014/main" id="{018023AB-94B9-4363-A134-45B1EE2C9C96}"/>
              </a:ext>
            </a:extLst>
          </p:cNvPr>
          <p:cNvSpPr txBox="1"/>
          <p:nvPr/>
        </p:nvSpPr>
        <p:spPr>
          <a:xfrm>
            <a:off x="601133" y="905726"/>
            <a:ext cx="10989733" cy="461661"/>
          </a:xfrm>
          <a:prstGeom prst="rect">
            <a:avLst/>
          </a:prstGeom>
          <a:noFill/>
          <a:ln w="28575" cap="flat">
            <a:solidFill>
              <a:srgbClr val="CFB07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000000"/>
                </a:solidFill>
                <a:effectLst/>
                <a:uFillTx/>
                <a:latin typeface="ModernoFB Bold" panose="02000803090000020004" pitchFamily="50" charset="0"/>
                <a:sym typeface="Montserrat Light"/>
              </a:rPr>
              <a:t>Required Data Points (Continued)</a:t>
            </a:r>
          </a:p>
        </p:txBody>
      </p:sp>
    </p:spTree>
    <p:extLst>
      <p:ext uri="{BB962C8B-B14F-4D97-AF65-F5344CB8AC3E}">
        <p14:creationId xmlns:p14="http://schemas.microsoft.com/office/powerpoint/2010/main" val="423188368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Montserrat Light"/>
        <a:ea typeface="Montserrat Light"/>
        <a:cs typeface="Montserrat Light"/>
      </a:majorFont>
      <a:minorFont>
        <a:latin typeface="Montserrat Light"/>
        <a:ea typeface="Montserrat Light"/>
        <a:cs typeface="Montserrat Light"/>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Montserrat Light"/>
        <a:ea typeface="Montserrat Light"/>
        <a:cs typeface="Montserrat Light"/>
      </a:majorFont>
      <a:minorFont>
        <a:latin typeface="Montserrat Light"/>
        <a:ea typeface="Montserrat Light"/>
        <a:cs typeface="Montserrat Light"/>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01abe5-efea-4578-bbff-8713a6951bf8">
      <Terms xmlns="http://schemas.microsoft.com/office/infopath/2007/PartnerControls"/>
    </lcf76f155ced4ddcb4097134ff3c332f>
    <TaxCatchAll xmlns="74eb25b1-d733-49ff-b52f-ab5fa2a831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81D1EDDE277B49856E0126E574AB54" ma:contentTypeVersion="16" ma:contentTypeDescription="Create a new document." ma:contentTypeScope="" ma:versionID="23672694b6a5e44d776ca64d5d06dbd6">
  <xsd:schema xmlns:xsd="http://www.w3.org/2001/XMLSchema" xmlns:xs="http://www.w3.org/2001/XMLSchema" xmlns:p="http://schemas.microsoft.com/office/2006/metadata/properties" xmlns:ns2="b001abe5-efea-4578-bbff-8713a6951bf8" xmlns:ns3="74eb25b1-d733-49ff-b52f-ab5fa2a8312c" targetNamespace="http://schemas.microsoft.com/office/2006/metadata/properties" ma:root="true" ma:fieldsID="39652533ec1b491287f46263d90c179d" ns2:_="" ns3:_="">
    <xsd:import namespace="b001abe5-efea-4578-bbff-8713a6951bf8"/>
    <xsd:import namespace="74eb25b1-d733-49ff-b52f-ab5fa2a831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1abe5-efea-4578-bbff-8713a6951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ad7aa5-2f78-4ad4-bdf4-35bd0331a2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eb25b1-d733-49ff-b52f-ab5fa2a8312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754894-b212-47af-b4df-20504cc09542}" ma:internalName="TaxCatchAll" ma:showField="CatchAllData" ma:web="74eb25b1-d733-49ff-b52f-ab5fa2a831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370C0F-AAAF-41D1-9D81-E701DAE0698F}">
  <ds:schemaRefs>
    <ds:schemaRef ds:uri="http://schemas.microsoft.com/sharepoint/v3/contenttype/forms"/>
  </ds:schemaRefs>
</ds:datastoreItem>
</file>

<file path=customXml/itemProps2.xml><?xml version="1.0" encoding="utf-8"?>
<ds:datastoreItem xmlns:ds="http://schemas.openxmlformats.org/officeDocument/2006/customXml" ds:itemID="{593EC401-73F5-47A5-B567-7A33D92123D4}">
  <ds:schemaRefs>
    <ds:schemaRef ds:uri="74eb25b1-d733-49ff-b52f-ab5fa2a8312c"/>
    <ds:schemaRef ds:uri="b001abe5-efea-4578-bbff-8713a6951bf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784C1FB-CE39-4B62-92A1-86B15C254962}">
  <ds:schemaRefs>
    <ds:schemaRef ds:uri="74eb25b1-d733-49ff-b52f-ab5fa2a8312c"/>
    <ds:schemaRef ds:uri="b001abe5-efea-4578-bbff-8713a6951b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7</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Agenda</vt:lpstr>
      <vt:lpstr>1071 Overview</vt:lpstr>
      <vt:lpstr>What Is Section 1071?</vt:lpstr>
      <vt:lpstr>Section 1071 Small Business Lending Rule</vt:lpstr>
      <vt:lpstr>Section 1071 Small Business Lending Rule</vt:lpstr>
      <vt:lpstr>Section 1071 Small Business Data Collection</vt:lpstr>
      <vt:lpstr>Section 1071 Small Business Data Collection</vt:lpstr>
      <vt:lpstr>Section 1071 Small Business Data Collection</vt:lpstr>
      <vt:lpstr>Section 1071 Small Business Data Collection</vt:lpstr>
      <vt:lpstr>Section 1071 Small Business Data Collection</vt:lpstr>
      <vt:lpstr>Implementation</vt:lpstr>
      <vt:lpstr>Determine Product Applicability</vt:lpstr>
      <vt:lpstr>Must You Comply?</vt:lpstr>
      <vt:lpstr>Product Applicability Checklist</vt:lpstr>
      <vt:lpstr>Determine Your Tier</vt:lpstr>
      <vt:lpstr>1071 Rule Changes Timeline</vt:lpstr>
      <vt:lpstr>What Ifs*?</vt:lpstr>
      <vt:lpstr>Document and Analyze Your Processes</vt:lpstr>
      <vt:lpstr>Small Business Loan Origination Processes</vt:lpstr>
      <vt:lpstr>Assess Your Technology (and Needs)</vt:lpstr>
      <vt:lpstr>Technology</vt:lpstr>
      <vt:lpstr>Analyze Collected Data Points</vt:lpstr>
      <vt:lpstr>Required Data</vt:lpstr>
      <vt:lpstr>Assess Staffing</vt:lpstr>
      <vt:lpstr>Staffing Considerations</vt:lpstr>
      <vt:lpstr>Test and Document Testing</vt:lpstr>
      <vt:lpstr>Review Data Quality</vt:lpstr>
      <vt:lpstr>Assess Third-Party Risk</vt:lpstr>
      <vt:lpstr>Third-Party Risks</vt:lpstr>
      <vt:lpstr>Update Your Fair Lending Analyses</vt:lpstr>
      <vt:lpstr>Fair Lending</vt:lpstr>
      <vt:lpstr>Fair Lending Implications</vt:lpstr>
      <vt:lpstr>Fair Lending Implications</vt:lpstr>
      <vt:lpstr>Fair Lending Implications</vt:lpstr>
      <vt:lpstr>Fair Lending Implications</vt:lpstr>
      <vt:lpstr>Prepare a Robust Project Plan</vt:lpstr>
      <vt:lpstr>The Plan – Living and Breathing</vt:lpstr>
      <vt:lpstr>Sample Implementation Project Plan</vt:lpstr>
      <vt:lpstr>CRA Considerations</vt:lpstr>
      <vt:lpstr>CRA Considerations</vt:lpstr>
      <vt:lpstr>Additional Information</vt:lpstr>
      <vt:lpstr>1071 Basics</vt:lpstr>
      <vt:lpstr>Resources</vt:lpstr>
      <vt:lpstr>Treliant: Financial Services Consulting Partner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this Powerpoint Presentation</dc:title>
  <dc:creator>Melissa Pazornik</dc:creator>
  <cp:revision>3</cp:revision>
  <cp:lastPrinted>2022-06-13T12:37:17Z</cp:lastPrinted>
  <dcterms:modified xsi:type="dcterms:W3CDTF">2023-06-08T14:37:52Z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0x0101006F81D1EDDE277B49856E0126E574AB54</vt:lpwstr>
  </property>
</Properties>
</file>